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70" r:id="rId6"/>
    <p:sldId id="266" r:id="rId7"/>
    <p:sldId id="263" r:id="rId8"/>
    <p:sldId id="265" r:id="rId9"/>
    <p:sldId id="271" r:id="rId10"/>
    <p:sldId id="272" r:id="rId11"/>
    <p:sldId id="268" r:id="rId12"/>
    <p:sldId id="274" r:id="rId13"/>
    <p:sldId id="267"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th" initials="c" lastIdx="1" clrIdx="0">
    <p:extLst>
      <p:ext uri="{19B8F6BF-5375-455C-9EA6-DF929625EA0E}">
        <p15:presenceInfo xmlns:p15="http://schemas.microsoft.com/office/powerpoint/2012/main" userId="c0608773eb983b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1A02A-7235-4AB0-A0E6-60841D6DE2FC}"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E24B8-2D85-44E4-A104-DEA8386074C3}" type="slidenum">
              <a:rPr lang="en-US" smtClean="0"/>
              <a:t>‹#›</a:t>
            </a:fld>
            <a:endParaRPr lang="en-US"/>
          </a:p>
        </p:txBody>
      </p:sp>
    </p:spTree>
    <p:extLst>
      <p:ext uri="{BB962C8B-B14F-4D97-AF65-F5344CB8AC3E}">
        <p14:creationId xmlns:p14="http://schemas.microsoft.com/office/powerpoint/2010/main" val="302882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2175-C678-41B6-9148-86DDF768C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0459C1-8A19-4DFB-8B0D-8D5404169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F1B515-5C2C-4527-B771-2023D9A3BD44}"/>
              </a:ext>
            </a:extLst>
          </p:cNvPr>
          <p:cNvSpPr>
            <a:spLocks noGrp="1"/>
          </p:cNvSpPr>
          <p:nvPr>
            <p:ph type="dt" sz="half" idx="10"/>
          </p:nvPr>
        </p:nvSpPr>
        <p:spPr/>
        <p:txBody>
          <a:bodyPr/>
          <a:lstStyle/>
          <a:p>
            <a:fld id="{42CD596D-523F-4575-8FE3-95D3020E57F4}" type="datetime1">
              <a:rPr lang="en-US" smtClean="0"/>
              <a:t>5/17/2022</a:t>
            </a:fld>
            <a:endParaRPr lang="en-US"/>
          </a:p>
        </p:txBody>
      </p:sp>
      <p:sp>
        <p:nvSpPr>
          <p:cNvPr id="5" name="Footer Placeholder 4">
            <a:extLst>
              <a:ext uri="{FF2B5EF4-FFF2-40B4-BE49-F238E27FC236}">
                <a16:creationId xmlns:a16="http://schemas.microsoft.com/office/drawing/2014/main" id="{3FE446B1-69A9-4051-AF8C-B913F445B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2CDBD-5B74-4A41-A906-FB9712FAEF5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21682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3377-C3ED-4D6B-A9A1-DE767E00C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699655-8D7C-4E29-9C6D-613C282B62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250B1-5B08-4F9E-9612-E17D3D492C6C}"/>
              </a:ext>
            </a:extLst>
          </p:cNvPr>
          <p:cNvSpPr>
            <a:spLocks noGrp="1"/>
          </p:cNvSpPr>
          <p:nvPr>
            <p:ph type="dt" sz="half" idx="10"/>
          </p:nvPr>
        </p:nvSpPr>
        <p:spPr/>
        <p:txBody>
          <a:bodyPr/>
          <a:lstStyle/>
          <a:p>
            <a:fld id="{C0FFC117-88A8-4007-8AED-AE8984E30A14}" type="datetime1">
              <a:rPr lang="en-US" smtClean="0"/>
              <a:t>5/17/2022</a:t>
            </a:fld>
            <a:endParaRPr lang="en-US"/>
          </a:p>
        </p:txBody>
      </p:sp>
      <p:sp>
        <p:nvSpPr>
          <p:cNvPr id="5" name="Footer Placeholder 4">
            <a:extLst>
              <a:ext uri="{FF2B5EF4-FFF2-40B4-BE49-F238E27FC236}">
                <a16:creationId xmlns:a16="http://schemas.microsoft.com/office/drawing/2014/main" id="{83941594-30B3-45D9-95A4-614279A6A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0A5DE-92B5-4E74-A18E-A223C392C118}"/>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9299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1B8-7647-40E4-91B0-34B7B7AF92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3A514-9B48-451B-BF4C-5EA6C3A73B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C1269-0414-4231-BD7B-CF4BA81298BF}"/>
              </a:ext>
            </a:extLst>
          </p:cNvPr>
          <p:cNvSpPr>
            <a:spLocks noGrp="1"/>
          </p:cNvSpPr>
          <p:nvPr>
            <p:ph type="dt" sz="half" idx="10"/>
          </p:nvPr>
        </p:nvSpPr>
        <p:spPr/>
        <p:txBody>
          <a:bodyPr/>
          <a:lstStyle/>
          <a:p>
            <a:fld id="{410CEFF3-FBC3-4BC9-AE15-1258BF604D69}" type="datetime1">
              <a:rPr lang="en-US" smtClean="0"/>
              <a:t>5/17/2022</a:t>
            </a:fld>
            <a:endParaRPr lang="en-US"/>
          </a:p>
        </p:txBody>
      </p:sp>
      <p:sp>
        <p:nvSpPr>
          <p:cNvPr id="5" name="Footer Placeholder 4">
            <a:extLst>
              <a:ext uri="{FF2B5EF4-FFF2-40B4-BE49-F238E27FC236}">
                <a16:creationId xmlns:a16="http://schemas.microsoft.com/office/drawing/2014/main" id="{DF72EFDE-9131-4DD7-A084-D06229B4E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8BDE7-AFF7-4119-9A75-DEC91DCEF02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54508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3917-96B4-483D-8A45-0801206C6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B0A580-8A09-4F6C-ADDB-C508CE1329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0AFB6-5875-4452-95C1-7C42A720F325}"/>
              </a:ext>
            </a:extLst>
          </p:cNvPr>
          <p:cNvSpPr>
            <a:spLocks noGrp="1"/>
          </p:cNvSpPr>
          <p:nvPr>
            <p:ph type="dt" sz="half" idx="10"/>
          </p:nvPr>
        </p:nvSpPr>
        <p:spPr/>
        <p:txBody>
          <a:bodyPr/>
          <a:lstStyle/>
          <a:p>
            <a:fld id="{A1EA7D5F-0C3A-4C73-B729-09421D177F18}" type="datetime1">
              <a:rPr lang="en-US" smtClean="0"/>
              <a:t>5/17/2022</a:t>
            </a:fld>
            <a:endParaRPr lang="en-US"/>
          </a:p>
        </p:txBody>
      </p:sp>
      <p:sp>
        <p:nvSpPr>
          <p:cNvPr id="5" name="Footer Placeholder 4">
            <a:extLst>
              <a:ext uri="{FF2B5EF4-FFF2-40B4-BE49-F238E27FC236}">
                <a16:creationId xmlns:a16="http://schemas.microsoft.com/office/drawing/2014/main" id="{3B3966BF-4C71-4877-A100-72AE059BE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2A7E9-DCF9-4484-9711-C00627A9202E}"/>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2272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C93-B299-4C90-A6DC-5B8E4C6BD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667C6-AC5C-4ACF-9740-370567DDBF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DA41B4-4611-4F72-9E8C-55404784F1CE}"/>
              </a:ext>
            </a:extLst>
          </p:cNvPr>
          <p:cNvSpPr>
            <a:spLocks noGrp="1"/>
          </p:cNvSpPr>
          <p:nvPr>
            <p:ph type="dt" sz="half" idx="10"/>
          </p:nvPr>
        </p:nvSpPr>
        <p:spPr/>
        <p:txBody>
          <a:bodyPr/>
          <a:lstStyle/>
          <a:p>
            <a:fld id="{9E07B7CE-B821-4D15-8252-AC72EFBB50F5}" type="datetime1">
              <a:rPr lang="en-US" smtClean="0"/>
              <a:t>5/17/2022</a:t>
            </a:fld>
            <a:endParaRPr lang="en-US"/>
          </a:p>
        </p:txBody>
      </p:sp>
      <p:sp>
        <p:nvSpPr>
          <p:cNvPr id="5" name="Footer Placeholder 4">
            <a:extLst>
              <a:ext uri="{FF2B5EF4-FFF2-40B4-BE49-F238E27FC236}">
                <a16:creationId xmlns:a16="http://schemas.microsoft.com/office/drawing/2014/main" id="{ABE2F124-4D77-4AB8-9CE8-84055588C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703FE-0AEC-4FA4-8442-6100C71C5752}"/>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005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7604-6781-47BE-AE09-0492E6CFD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657AC9-53A0-4431-AD67-B2F2AFDD3D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979CC-1958-4A49-8E80-74160A540F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94AA9D-4EAB-4651-9340-93310F3FA63E}"/>
              </a:ext>
            </a:extLst>
          </p:cNvPr>
          <p:cNvSpPr>
            <a:spLocks noGrp="1"/>
          </p:cNvSpPr>
          <p:nvPr>
            <p:ph type="dt" sz="half" idx="10"/>
          </p:nvPr>
        </p:nvSpPr>
        <p:spPr/>
        <p:txBody>
          <a:bodyPr/>
          <a:lstStyle/>
          <a:p>
            <a:fld id="{ED5B3560-5299-4DAF-90AB-369E5937D2C1}" type="datetime1">
              <a:rPr lang="en-US" smtClean="0"/>
              <a:t>5/17/2022</a:t>
            </a:fld>
            <a:endParaRPr lang="en-US"/>
          </a:p>
        </p:txBody>
      </p:sp>
      <p:sp>
        <p:nvSpPr>
          <p:cNvPr id="6" name="Footer Placeholder 5">
            <a:extLst>
              <a:ext uri="{FF2B5EF4-FFF2-40B4-BE49-F238E27FC236}">
                <a16:creationId xmlns:a16="http://schemas.microsoft.com/office/drawing/2014/main" id="{95BB0BD0-1C18-4216-A378-2D996C2D4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4D527-5C84-4D09-A04D-BF67A706EE3C}"/>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58171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C30E-3954-4610-A67F-0DF0CD51D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1B4004-C37B-4959-86BF-EAFAA6C32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301265-D72B-4223-8978-592548F3C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3D6FC-975F-442C-A180-75F346477C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E7D2A-71D4-4418-B980-BE8951BA1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6C5B57-F94C-41A6-828B-9CA0DA3CA96D}"/>
              </a:ext>
            </a:extLst>
          </p:cNvPr>
          <p:cNvSpPr>
            <a:spLocks noGrp="1"/>
          </p:cNvSpPr>
          <p:nvPr>
            <p:ph type="dt" sz="half" idx="10"/>
          </p:nvPr>
        </p:nvSpPr>
        <p:spPr/>
        <p:txBody>
          <a:bodyPr/>
          <a:lstStyle/>
          <a:p>
            <a:fld id="{B7D7FB00-4600-4ACD-B942-FE47EDF5B867}" type="datetime1">
              <a:rPr lang="en-US" smtClean="0"/>
              <a:t>5/17/2022</a:t>
            </a:fld>
            <a:endParaRPr lang="en-US"/>
          </a:p>
        </p:txBody>
      </p:sp>
      <p:sp>
        <p:nvSpPr>
          <p:cNvPr id="8" name="Footer Placeholder 7">
            <a:extLst>
              <a:ext uri="{FF2B5EF4-FFF2-40B4-BE49-F238E27FC236}">
                <a16:creationId xmlns:a16="http://schemas.microsoft.com/office/drawing/2014/main" id="{AD230E18-D5A2-4620-8C09-372F2BEF01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30643F-BDF9-486B-B9DF-E4422BE1A7F4}"/>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35939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A0B-478B-4E5E-9BA7-B98ADC192A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AA848-FE74-40B0-A1F1-B616BE7279FA}"/>
              </a:ext>
            </a:extLst>
          </p:cNvPr>
          <p:cNvSpPr>
            <a:spLocks noGrp="1"/>
          </p:cNvSpPr>
          <p:nvPr>
            <p:ph type="dt" sz="half" idx="10"/>
          </p:nvPr>
        </p:nvSpPr>
        <p:spPr/>
        <p:txBody>
          <a:bodyPr/>
          <a:lstStyle/>
          <a:p>
            <a:fld id="{2272FDD8-D986-4E56-9830-3567E2AEDF68}" type="datetime1">
              <a:rPr lang="en-US" smtClean="0"/>
              <a:t>5/17/2022</a:t>
            </a:fld>
            <a:endParaRPr lang="en-US"/>
          </a:p>
        </p:txBody>
      </p:sp>
      <p:sp>
        <p:nvSpPr>
          <p:cNvPr id="4" name="Footer Placeholder 3">
            <a:extLst>
              <a:ext uri="{FF2B5EF4-FFF2-40B4-BE49-F238E27FC236}">
                <a16:creationId xmlns:a16="http://schemas.microsoft.com/office/drawing/2014/main" id="{CCA44A39-EBE5-4C41-B226-043AED19AD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499D5-8ADE-4657-A87F-30E572853A59}"/>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00890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174-B543-46BF-9143-B83954185280}"/>
              </a:ext>
            </a:extLst>
          </p:cNvPr>
          <p:cNvSpPr>
            <a:spLocks noGrp="1"/>
          </p:cNvSpPr>
          <p:nvPr>
            <p:ph type="dt" sz="half" idx="10"/>
          </p:nvPr>
        </p:nvSpPr>
        <p:spPr/>
        <p:txBody>
          <a:bodyPr/>
          <a:lstStyle/>
          <a:p>
            <a:fld id="{9544AB2C-00D6-4B40-8B39-75F84341A3C2}" type="datetime1">
              <a:rPr lang="en-US" smtClean="0"/>
              <a:t>5/17/2022</a:t>
            </a:fld>
            <a:endParaRPr lang="en-US"/>
          </a:p>
        </p:txBody>
      </p:sp>
      <p:sp>
        <p:nvSpPr>
          <p:cNvPr id="3" name="Footer Placeholder 2">
            <a:extLst>
              <a:ext uri="{FF2B5EF4-FFF2-40B4-BE49-F238E27FC236}">
                <a16:creationId xmlns:a16="http://schemas.microsoft.com/office/drawing/2014/main" id="{427766FD-8822-49E5-A7F7-466C9B2587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E825C-5BCE-42A3-BEE0-FFAFD595E0A1}"/>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29220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AE85-5B9C-4B49-8093-958645D39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7F88CA-D31E-4C3A-8C2F-C56D1D4FDF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73636-A05E-47E7-909E-9143B7E6B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BB576-F56B-4D95-89DF-CF500EAC18B9}"/>
              </a:ext>
            </a:extLst>
          </p:cNvPr>
          <p:cNvSpPr>
            <a:spLocks noGrp="1"/>
          </p:cNvSpPr>
          <p:nvPr>
            <p:ph type="dt" sz="half" idx="10"/>
          </p:nvPr>
        </p:nvSpPr>
        <p:spPr/>
        <p:txBody>
          <a:bodyPr/>
          <a:lstStyle/>
          <a:p>
            <a:fld id="{7A43911D-ED80-4C55-AECA-634B7A296497}" type="datetime1">
              <a:rPr lang="en-US" smtClean="0"/>
              <a:t>5/17/2022</a:t>
            </a:fld>
            <a:endParaRPr lang="en-US"/>
          </a:p>
        </p:txBody>
      </p:sp>
      <p:sp>
        <p:nvSpPr>
          <p:cNvPr id="6" name="Footer Placeholder 5">
            <a:extLst>
              <a:ext uri="{FF2B5EF4-FFF2-40B4-BE49-F238E27FC236}">
                <a16:creationId xmlns:a16="http://schemas.microsoft.com/office/drawing/2014/main" id="{BD6C7BC5-6861-459F-A1A5-303DEE80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68BF3-B6CE-42DB-B7F0-0E1B792708D7}"/>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136928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02EE-F8A0-41BE-A516-C71342D27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E20CE0-2565-4682-B670-E42B2A60E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7E3D8-381B-41BF-9506-1CAE29C98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AAC67-81EC-47EE-A095-8E670BC0FBAB}"/>
              </a:ext>
            </a:extLst>
          </p:cNvPr>
          <p:cNvSpPr>
            <a:spLocks noGrp="1"/>
          </p:cNvSpPr>
          <p:nvPr>
            <p:ph type="dt" sz="half" idx="10"/>
          </p:nvPr>
        </p:nvSpPr>
        <p:spPr/>
        <p:txBody>
          <a:bodyPr/>
          <a:lstStyle/>
          <a:p>
            <a:fld id="{741C5041-90C8-4261-A760-20A4ABD5A8CD}" type="datetime1">
              <a:rPr lang="en-US" smtClean="0"/>
              <a:t>5/17/2022</a:t>
            </a:fld>
            <a:endParaRPr lang="en-US"/>
          </a:p>
        </p:txBody>
      </p:sp>
      <p:sp>
        <p:nvSpPr>
          <p:cNvPr id="6" name="Footer Placeholder 5">
            <a:extLst>
              <a:ext uri="{FF2B5EF4-FFF2-40B4-BE49-F238E27FC236}">
                <a16:creationId xmlns:a16="http://schemas.microsoft.com/office/drawing/2014/main" id="{90F8A2D5-FCAC-448D-8E6B-B2F1DC377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BA11B-C53F-4990-8ABD-D86C8940C266}"/>
              </a:ext>
            </a:extLst>
          </p:cNvPr>
          <p:cNvSpPr>
            <a:spLocks noGrp="1"/>
          </p:cNvSpPr>
          <p:nvPr>
            <p:ph type="sldNum" sz="quarter" idx="12"/>
          </p:nvPr>
        </p:nvSpPr>
        <p:spPr/>
        <p:txBody>
          <a:bodyPr/>
          <a:lstStyle/>
          <a:p>
            <a:fld id="{2F050512-D934-43CA-A84A-C366EABA9236}" type="slidenum">
              <a:rPr lang="en-US" smtClean="0"/>
              <a:t>‹#›</a:t>
            </a:fld>
            <a:endParaRPr lang="en-US"/>
          </a:p>
        </p:txBody>
      </p:sp>
    </p:spTree>
    <p:extLst>
      <p:ext uri="{BB962C8B-B14F-4D97-AF65-F5344CB8AC3E}">
        <p14:creationId xmlns:p14="http://schemas.microsoft.com/office/powerpoint/2010/main" val="413372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C5485-CE74-44F3-898A-C83478333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90818-47D6-47A9-9847-EF4677B66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79948-30AE-41FD-946D-0B1A17751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A154C1-B907-4641-BC9B-1468D7E9A97F}" type="datetime1">
              <a:rPr lang="en-US" smtClean="0"/>
              <a:t>5/17/2022</a:t>
            </a:fld>
            <a:endParaRPr lang="en-US"/>
          </a:p>
        </p:txBody>
      </p:sp>
      <p:sp>
        <p:nvSpPr>
          <p:cNvPr id="5" name="Footer Placeholder 4">
            <a:extLst>
              <a:ext uri="{FF2B5EF4-FFF2-40B4-BE49-F238E27FC236}">
                <a16:creationId xmlns:a16="http://schemas.microsoft.com/office/drawing/2014/main" id="{6D7FF1A4-86F6-4B9B-B7E7-55FC2D266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6B3B2D-3DA5-44E5-8FE4-7EBBC1B114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50512-D934-43CA-A84A-C366EABA9236}" type="slidenum">
              <a:rPr lang="en-US" smtClean="0"/>
              <a:t>‹#›</a:t>
            </a:fld>
            <a:endParaRPr lang="en-US"/>
          </a:p>
        </p:txBody>
      </p:sp>
    </p:spTree>
    <p:extLst>
      <p:ext uri="{BB962C8B-B14F-4D97-AF65-F5344CB8AC3E}">
        <p14:creationId xmlns:p14="http://schemas.microsoft.com/office/powerpoint/2010/main" val="140918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8.webp"/><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4B13B-C3AF-44AE-96C0-5C000F54549D}"/>
              </a:ext>
            </a:extLst>
          </p:cNvPr>
          <p:cNvSpPr>
            <a:spLocks noGrp="1"/>
          </p:cNvSpPr>
          <p:nvPr>
            <p:ph type="ctrTitle"/>
          </p:nvPr>
        </p:nvSpPr>
        <p:spPr>
          <a:xfrm>
            <a:off x="1405609" y="2523834"/>
            <a:ext cx="9783204" cy="1342409"/>
          </a:xfrm>
        </p:spPr>
        <p:txBody>
          <a:bodyPr>
            <a:noAutofit/>
          </a:bodyPr>
          <a:lstStyle/>
          <a:p>
            <a:pPr>
              <a:lnSpc>
                <a:spcPct val="150000"/>
              </a:lnSpc>
            </a:pPr>
            <a:r>
              <a:rPr lang="en-US" sz="2800" b="1" dirty="0">
                <a:latin typeface="Times New Roman" panose="02020603050405020304" pitchFamily="18" charset="0"/>
                <a:cs typeface="Times New Roman" panose="02020603050405020304" pitchFamily="18" charset="0"/>
              </a:rPr>
              <a:t>AUTOMATIC BRAKING AND SPEED CONTROL SYSTEM USING DEEP NEURAL NETWORKS</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2E708078-35EC-4139-9B9C-744890A86A2A}"/>
              </a:ext>
            </a:extLst>
          </p:cNvPr>
          <p:cNvSpPr>
            <a:spLocks noGrp="1"/>
          </p:cNvSpPr>
          <p:nvPr>
            <p:ph type="sldNum" sz="quarter" idx="12"/>
          </p:nvPr>
        </p:nvSpPr>
        <p:spPr>
          <a:xfrm>
            <a:off x="11065523" y="6380665"/>
            <a:ext cx="640135" cy="365125"/>
          </a:xfrm>
        </p:spPr>
        <p:txBody>
          <a:bodyPr/>
          <a:lstStyle/>
          <a:p>
            <a:fld id="{3C5ECC60-ED1E-4614-AE46-D0169A30BDC4}" type="slidenum">
              <a:rPr lang="en-IN" b="1" smtClean="0">
                <a:solidFill>
                  <a:schemeClr val="bg1">
                    <a:lumMod val="65000"/>
                  </a:schemeClr>
                </a:solidFill>
              </a:rPr>
              <a:pPr/>
              <a:t>1</a:t>
            </a:fld>
            <a:r>
              <a:rPr lang="en-IN" b="1" dirty="0">
                <a:solidFill>
                  <a:schemeClr val="bg1">
                    <a:lumMod val="65000"/>
                  </a:schemeClr>
                </a:solidFill>
              </a:rPr>
              <a:t>/14</a:t>
            </a:r>
          </a:p>
        </p:txBody>
      </p:sp>
      <p:sp>
        <p:nvSpPr>
          <p:cNvPr id="7" name="Date Placeholder 5">
            <a:extLst>
              <a:ext uri="{FF2B5EF4-FFF2-40B4-BE49-F238E27FC236}">
                <a16:creationId xmlns:a16="http://schemas.microsoft.com/office/drawing/2014/main" id="{6F8CCB7C-3B79-43BA-B989-E767383529DE}"/>
              </a:ext>
            </a:extLst>
          </p:cNvPr>
          <p:cNvSpPr>
            <a:spLocks noGrp="1"/>
          </p:cNvSpPr>
          <p:nvPr>
            <p:ph type="dt" sz="half" idx="10"/>
          </p:nvPr>
        </p:nvSpPr>
        <p:spPr>
          <a:xfrm>
            <a:off x="817413" y="6391350"/>
            <a:ext cx="2286000" cy="365125"/>
          </a:xfrm>
        </p:spPr>
        <p:txBody>
          <a:bodyPr/>
          <a:lstStyle/>
          <a:p>
            <a:r>
              <a:rPr lang="en-US" dirty="0"/>
              <a:t>16/05/2022</a:t>
            </a:r>
            <a:endParaRPr lang="en-IN" b="1" dirty="0">
              <a:solidFill>
                <a:schemeClr val="tx1"/>
              </a:solidFill>
            </a:endParaRPr>
          </a:p>
        </p:txBody>
      </p:sp>
      <p:pic>
        <p:nvPicPr>
          <p:cNvPr id="11" name="Picture 10">
            <a:extLst>
              <a:ext uri="{FF2B5EF4-FFF2-40B4-BE49-F238E27FC236}">
                <a16:creationId xmlns:a16="http://schemas.microsoft.com/office/drawing/2014/main" id="{2899BB85-86FF-4D9B-905C-13B2F99BA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99" y="41747"/>
            <a:ext cx="9045431" cy="1996605"/>
          </a:xfrm>
          <a:prstGeom prst="rect">
            <a:avLst/>
          </a:prstGeom>
        </p:spPr>
      </p:pic>
      <p:sp>
        <p:nvSpPr>
          <p:cNvPr id="12" name="Subtitle 2">
            <a:extLst>
              <a:ext uri="{FF2B5EF4-FFF2-40B4-BE49-F238E27FC236}">
                <a16:creationId xmlns:a16="http://schemas.microsoft.com/office/drawing/2014/main" id="{4A151ADD-EDFC-4D57-93A3-CE5125777FA8}"/>
              </a:ext>
            </a:extLst>
          </p:cNvPr>
          <p:cNvSpPr txBox="1">
            <a:spLocks/>
          </p:cNvSpPr>
          <p:nvPr/>
        </p:nvSpPr>
        <p:spPr>
          <a:xfrm>
            <a:off x="2050912" y="4182224"/>
            <a:ext cx="4045088"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err="1">
                <a:latin typeface="Times New Roman" panose="02020603050405020304" pitchFamily="18" charset="0"/>
                <a:cs typeface="Times New Roman" panose="02020603050405020304" pitchFamily="18" charset="0"/>
              </a:rPr>
              <a:t>Eastan</a:t>
            </a:r>
            <a:r>
              <a:rPr lang="en-US" sz="2000" dirty="0">
                <a:latin typeface="Times New Roman" panose="02020603050405020304" pitchFamily="18" charset="0"/>
                <a:cs typeface="Times New Roman" panose="02020603050405020304" pitchFamily="18" charset="0"/>
              </a:rPr>
              <a:t> Saldanha (4NM19ME036)</a:t>
            </a:r>
            <a:endParaRPr lang="en-IN"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C608102-AAA8-4AEE-A976-7F2736679740}"/>
              </a:ext>
            </a:extLst>
          </p:cNvPr>
          <p:cNvSpPr/>
          <p:nvPr/>
        </p:nvSpPr>
        <p:spPr>
          <a:xfrm>
            <a:off x="2984310" y="5290657"/>
            <a:ext cx="6096000" cy="925703"/>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Guide: </a:t>
            </a:r>
            <a:r>
              <a:rPr lang="en-US" sz="2000" b="1" dirty="0">
                <a:solidFill>
                  <a:schemeClr val="tx1"/>
                </a:solidFill>
                <a:latin typeface="Times New Roman" panose="02020603050405020304" pitchFamily="18" charset="0"/>
                <a:cs typeface="Times New Roman" panose="02020603050405020304" pitchFamily="18" charset="0"/>
              </a:rPr>
              <a:t>Mr. Adarsh Rai</a:t>
            </a:r>
            <a:endPar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ctr">
              <a:lnSpc>
                <a:spcPct val="115000"/>
              </a:lnSpc>
              <a:spcBef>
                <a:spcPts val="600"/>
              </a:spcBef>
              <a:spcAft>
                <a:spcPts val="600"/>
              </a:spcAft>
            </a:pP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Dept of Mech. </a:t>
            </a:r>
            <a:r>
              <a:rPr lang="en-US" sz="2000"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Engg</a:t>
            </a: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NMAMIT </a:t>
            </a:r>
            <a:r>
              <a:rPr lang="en-US" sz="2000"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Nitte</a:t>
            </a:r>
            <a:endPar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8671FE42-30E9-4208-91B5-D9BE2F0B80DE}"/>
              </a:ext>
            </a:extLst>
          </p:cNvPr>
          <p:cNvSpPr/>
          <p:nvPr/>
        </p:nvSpPr>
        <p:spPr>
          <a:xfrm>
            <a:off x="2522417" y="2051981"/>
            <a:ext cx="7019787" cy="400110"/>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MINI PROJECT PROGRESS PRESENTATION- 19ME606  </a:t>
            </a:r>
            <a:endParaRPr lang="en-US" sz="2000" dirty="0">
              <a:solidFill>
                <a:schemeClr val="tx1"/>
              </a:solidFill>
            </a:endParaRPr>
          </a:p>
        </p:txBody>
      </p:sp>
      <p:sp>
        <p:nvSpPr>
          <p:cNvPr id="22" name="Frame 21">
            <a:extLst>
              <a:ext uri="{FF2B5EF4-FFF2-40B4-BE49-F238E27FC236}">
                <a16:creationId xmlns:a16="http://schemas.microsoft.com/office/drawing/2014/main" id="{0888DD0F-2796-44B2-80A9-0925EF050C1F}"/>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13" name="Subtitle 2">
            <a:extLst>
              <a:ext uri="{FF2B5EF4-FFF2-40B4-BE49-F238E27FC236}">
                <a16:creationId xmlns:a16="http://schemas.microsoft.com/office/drawing/2014/main" id="{E7B08DEC-77D8-47F2-9EA7-C705104A235F}"/>
              </a:ext>
            </a:extLst>
          </p:cNvPr>
          <p:cNvSpPr txBox="1">
            <a:spLocks/>
          </p:cNvSpPr>
          <p:nvPr/>
        </p:nvSpPr>
        <p:spPr>
          <a:xfrm>
            <a:off x="6166814" y="4141018"/>
            <a:ext cx="3565979" cy="549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hangingPunct="0">
              <a:lnSpc>
                <a:spcPct val="150000"/>
              </a:lnSpc>
            </a:pPr>
            <a:r>
              <a:rPr lang="en-US" sz="2000" dirty="0">
                <a:latin typeface="Times New Roman" panose="02020603050405020304" pitchFamily="18" charset="0"/>
                <a:cs typeface="Times New Roman" panose="02020603050405020304" pitchFamily="18" charset="0"/>
              </a:rPr>
              <a:t>Chethan (4NM19ME025)</a:t>
            </a:r>
            <a:endParaRPr lang="en-IN" sz="2000" dirty="0">
              <a:latin typeface="Times New Roman" panose="02020603050405020304" pitchFamily="18" charset="0"/>
              <a:cs typeface="Times New Roman" panose="02020603050405020304" pitchFamily="18" charset="0"/>
            </a:endParaRPr>
          </a:p>
        </p:txBody>
      </p:sp>
      <p:sp>
        <p:nvSpPr>
          <p:cNvPr id="14" name="Date Placeholder 5">
            <a:extLst>
              <a:ext uri="{FF2B5EF4-FFF2-40B4-BE49-F238E27FC236}">
                <a16:creationId xmlns:a16="http://schemas.microsoft.com/office/drawing/2014/main" id="{1F3D77E1-52C6-43FB-B050-66A6D29946D8}"/>
              </a:ext>
            </a:extLst>
          </p:cNvPr>
          <p:cNvSpPr txBox="1">
            <a:spLocks/>
          </p:cNvSpPr>
          <p:nvPr/>
        </p:nvSpPr>
        <p:spPr>
          <a:xfrm>
            <a:off x="4661864" y="6380664"/>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95393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0" grpId="0" animBg="1"/>
      <p:bldP spid="21"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10</a:t>
            </a:fld>
            <a:r>
              <a:rPr lang="en-US" dirty="0"/>
              <a:t>/14</a:t>
            </a: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7" name="Picture 6">
            <a:extLst>
              <a:ext uri="{FF2B5EF4-FFF2-40B4-BE49-F238E27FC236}">
                <a16:creationId xmlns:a16="http://schemas.microsoft.com/office/drawing/2014/main" id="{C1F155BA-7B99-4439-8C01-ECCB7C700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472" y="564234"/>
            <a:ext cx="3126832" cy="1998122"/>
          </a:xfrm>
          <a:prstGeom prst="rect">
            <a:avLst/>
          </a:prstGeom>
        </p:spPr>
      </p:pic>
      <p:sp>
        <p:nvSpPr>
          <p:cNvPr id="17" name="TextBox 16">
            <a:extLst>
              <a:ext uri="{FF2B5EF4-FFF2-40B4-BE49-F238E27FC236}">
                <a16:creationId xmlns:a16="http://schemas.microsoft.com/office/drawing/2014/main" id="{F670B070-1E3D-4B13-9114-FCDE4345CE8C}"/>
              </a:ext>
            </a:extLst>
          </p:cNvPr>
          <p:cNvSpPr txBox="1"/>
          <p:nvPr/>
        </p:nvSpPr>
        <p:spPr>
          <a:xfrm>
            <a:off x="503718" y="757149"/>
            <a:ext cx="3126832" cy="2743315"/>
          </a:xfrm>
          <a:prstGeom prst="rect">
            <a:avLst/>
          </a:prstGeom>
          <a:noFill/>
        </p:spPr>
        <p:txBody>
          <a:bodyPr wrap="square" rtlCol="0">
            <a:spAutoFit/>
          </a:bodyPr>
          <a:lstStyle/>
          <a:p>
            <a:pPr>
              <a:lnSpc>
                <a:spcPct val="150000"/>
              </a:lnSpc>
            </a:pP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dirty="0">
                <a:latin typeface="Times New Roman" panose="02020603050405020304" pitchFamily="18" charset="0"/>
                <a:cs typeface="Times New Roman" panose="02020603050405020304" pitchFamily="18" charset="0"/>
              </a:rPr>
              <a:t>1. Data generation</a:t>
            </a:r>
          </a:p>
          <a:p>
            <a:pPr>
              <a:lnSpc>
                <a:spcPct val="150000"/>
              </a:lnSpc>
            </a:pPr>
            <a:r>
              <a:rPr lang="en-IN" sz="1600" dirty="0">
                <a:latin typeface="Times New Roman" panose="02020603050405020304" pitchFamily="18" charset="0"/>
                <a:cs typeface="Times New Roman" panose="02020603050405020304" pitchFamily="18" charset="0"/>
              </a:rPr>
              <a:t>2. Data pre-processing</a:t>
            </a:r>
          </a:p>
          <a:p>
            <a:pPr marL="800100" lvl="1" indent="-342900">
              <a:spcAft>
                <a:spcPts val="500"/>
              </a:spcAft>
              <a:buFont typeface="+mj-lt"/>
              <a:buAutoNum type="arabicPeriod"/>
            </a:pPr>
            <a:r>
              <a:rPr lang="en-IN" sz="1600" dirty="0">
                <a:latin typeface="Times New Roman" panose="02020603050405020304" pitchFamily="18" charset="0"/>
                <a:cs typeface="Times New Roman" panose="02020603050405020304" pitchFamily="18" charset="0"/>
              </a:rPr>
              <a:t>Noise removal</a:t>
            </a:r>
          </a:p>
          <a:p>
            <a:pPr marL="800100" lvl="1" indent="-342900">
              <a:spcAft>
                <a:spcPts val="500"/>
              </a:spcAft>
              <a:buFont typeface="+mj-lt"/>
              <a:buAutoNum type="arabicPeriod"/>
            </a:pPr>
            <a:r>
              <a:rPr lang="en-IN" sz="1600" dirty="0">
                <a:latin typeface="Times New Roman" panose="02020603050405020304" pitchFamily="18" charset="0"/>
                <a:cs typeface="Times New Roman" panose="02020603050405020304" pitchFamily="18" charset="0"/>
              </a:rPr>
              <a:t>Data size reduction</a:t>
            </a:r>
          </a:p>
          <a:p>
            <a:pPr marL="800100" lvl="1" indent="-342900">
              <a:spcAft>
                <a:spcPts val="500"/>
              </a:spcAft>
              <a:buFont typeface="+mj-lt"/>
              <a:buAutoNum type="arabicPeriod"/>
            </a:pPr>
            <a:r>
              <a:rPr lang="en-IN" sz="1600" dirty="0">
                <a:latin typeface="Times New Roman" panose="02020603050405020304" pitchFamily="18" charset="0"/>
                <a:cs typeface="Times New Roman" panose="02020603050405020304" pitchFamily="18" charset="0"/>
              </a:rPr>
              <a:t>Converting text label to numeric label</a:t>
            </a:r>
          </a:p>
          <a:p>
            <a:pPr>
              <a:lnSpc>
                <a:spcPct val="150000"/>
              </a:lnSpc>
            </a:pPr>
            <a:endParaRPr lang="en-IN"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1D25D238-8BFF-4937-842E-C9C4B075B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472" y="3808082"/>
            <a:ext cx="2862105" cy="1261886"/>
          </a:xfrm>
          <a:prstGeom prst="rect">
            <a:avLst/>
          </a:prstGeom>
        </p:spPr>
      </p:pic>
      <p:pic>
        <p:nvPicPr>
          <p:cNvPr id="25" name="Picture 24">
            <a:extLst>
              <a:ext uri="{FF2B5EF4-FFF2-40B4-BE49-F238E27FC236}">
                <a16:creationId xmlns:a16="http://schemas.microsoft.com/office/drawing/2014/main" id="{E5137A8E-E06D-4397-BA1B-16276D47C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18" y="3779828"/>
            <a:ext cx="2896950" cy="1274659"/>
          </a:xfrm>
          <a:prstGeom prst="rect">
            <a:avLst/>
          </a:prstGeom>
        </p:spPr>
      </p:pic>
      <p:pic>
        <p:nvPicPr>
          <p:cNvPr id="11" name="Picture 10">
            <a:extLst>
              <a:ext uri="{FF2B5EF4-FFF2-40B4-BE49-F238E27FC236}">
                <a16:creationId xmlns:a16="http://schemas.microsoft.com/office/drawing/2014/main" id="{8FE4A573-2947-457F-81B0-457AAAAD1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7675" y="613673"/>
            <a:ext cx="3376432" cy="1899243"/>
          </a:xfrm>
          <a:prstGeom prst="rect">
            <a:avLst/>
          </a:prstGeom>
        </p:spPr>
      </p:pic>
      <p:graphicFrame>
        <p:nvGraphicFramePr>
          <p:cNvPr id="20" name="Table 19">
            <a:extLst>
              <a:ext uri="{FF2B5EF4-FFF2-40B4-BE49-F238E27FC236}">
                <a16:creationId xmlns:a16="http://schemas.microsoft.com/office/drawing/2014/main" id="{43525D1B-3648-411A-81B7-413C9A8724D6}"/>
              </a:ext>
            </a:extLst>
          </p:cNvPr>
          <p:cNvGraphicFramePr>
            <a:graphicFrameLocks noGrp="1"/>
          </p:cNvGraphicFramePr>
          <p:nvPr>
            <p:extLst>
              <p:ext uri="{D42A27DB-BD31-4B8C-83A1-F6EECF244321}">
                <p14:modId xmlns:p14="http://schemas.microsoft.com/office/powerpoint/2010/main" val="3049457487"/>
              </p:ext>
            </p:extLst>
          </p:nvPr>
        </p:nvGraphicFramePr>
        <p:xfrm>
          <a:off x="7184364" y="3414055"/>
          <a:ext cx="4503918" cy="1862059"/>
        </p:xfrm>
        <a:graphic>
          <a:graphicData uri="http://schemas.openxmlformats.org/drawingml/2006/table">
            <a:tbl>
              <a:tblPr firstRow="1" bandRow="1">
                <a:tableStyleId>{93296810-A885-4BE3-A3E7-6D5BEEA58F35}</a:tableStyleId>
              </a:tblPr>
              <a:tblGrid>
                <a:gridCol w="518458">
                  <a:extLst>
                    <a:ext uri="{9D8B030D-6E8A-4147-A177-3AD203B41FA5}">
                      <a16:colId xmlns:a16="http://schemas.microsoft.com/office/drawing/2014/main" val="15878621"/>
                    </a:ext>
                  </a:extLst>
                </a:gridCol>
                <a:gridCol w="1294786">
                  <a:extLst>
                    <a:ext uri="{9D8B030D-6E8A-4147-A177-3AD203B41FA5}">
                      <a16:colId xmlns:a16="http://schemas.microsoft.com/office/drawing/2014/main" val="416584529"/>
                    </a:ext>
                  </a:extLst>
                </a:gridCol>
                <a:gridCol w="1187288">
                  <a:extLst>
                    <a:ext uri="{9D8B030D-6E8A-4147-A177-3AD203B41FA5}">
                      <a16:colId xmlns:a16="http://schemas.microsoft.com/office/drawing/2014/main" val="3256336717"/>
                    </a:ext>
                  </a:extLst>
                </a:gridCol>
                <a:gridCol w="1503386">
                  <a:extLst>
                    <a:ext uri="{9D8B030D-6E8A-4147-A177-3AD203B41FA5}">
                      <a16:colId xmlns:a16="http://schemas.microsoft.com/office/drawing/2014/main" val="2612507204"/>
                    </a:ext>
                  </a:extLst>
                </a:gridCol>
              </a:tblGrid>
              <a:tr h="308101">
                <a:tc>
                  <a:txBody>
                    <a:bodyPr/>
                    <a:lstStyle/>
                    <a:p>
                      <a:pPr algn="ctr"/>
                      <a:r>
                        <a:rPr lang="en-IN" sz="1400" dirty="0" err="1">
                          <a:latin typeface="Times New Roman" panose="02020603050405020304" pitchFamily="18" charset="0"/>
                          <a:cs typeface="Times New Roman" panose="02020603050405020304" pitchFamily="18" charset="0"/>
                        </a:rPr>
                        <a:t>Idx</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dirty="0">
                          <a:latin typeface="Times New Roman" panose="02020603050405020304" pitchFamily="18" charset="0"/>
                          <a:cs typeface="Times New Roman" panose="02020603050405020304" pitchFamily="18" charset="0"/>
                        </a:rPr>
                        <a:t>Speed Range</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Labels(Text)</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Labels(Numeric)</a:t>
                      </a:r>
                    </a:p>
                  </a:txBody>
                  <a:tcPr anchor="ctr"/>
                </a:tc>
                <a:extLst>
                  <a:ext uri="{0D108BD9-81ED-4DB2-BD59-A6C34878D82A}">
                    <a16:rowId xmlns:a16="http://schemas.microsoft.com/office/drawing/2014/main" val="1410674561"/>
                  </a:ext>
                </a:extLst>
              </a:tr>
              <a:tr h="308101">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0 &lt;= x &lt;= 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stop</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0</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20607447"/>
                  </a:ext>
                </a:extLst>
              </a:tr>
              <a:tr h="308101">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5 &lt; x &lt;= 15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very low</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452655487"/>
                  </a:ext>
                </a:extLst>
              </a:tr>
              <a:tr h="321554">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3</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15 &lt; x &lt;= 25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low</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351726059"/>
                  </a:ext>
                </a:extLst>
              </a:tr>
              <a:tr h="308101">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4</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25 &lt; x &lt;= 35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medium</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3</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575838063"/>
                  </a:ext>
                </a:extLst>
              </a:tr>
              <a:tr h="308101">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x &gt; 35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high</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400" u="none" strike="noStrike" dirty="0">
                          <a:effectLst/>
                          <a:latin typeface="Times New Roman" panose="02020603050405020304" pitchFamily="18" charset="0"/>
                          <a:cs typeface="Times New Roman" panose="02020603050405020304" pitchFamily="18" charset="0"/>
                        </a:rPr>
                        <a:t>4</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313992573"/>
                  </a:ext>
                </a:extLst>
              </a:tr>
            </a:tbl>
          </a:graphicData>
        </a:graphic>
      </p:graphicFrame>
      <p:sp>
        <p:nvSpPr>
          <p:cNvPr id="12" name="TextBox 11">
            <a:extLst>
              <a:ext uri="{FF2B5EF4-FFF2-40B4-BE49-F238E27FC236}">
                <a16:creationId xmlns:a16="http://schemas.microsoft.com/office/drawing/2014/main" id="{88B583BC-770B-41BA-A654-941DD98D41BA}"/>
              </a:ext>
            </a:extLst>
          </p:cNvPr>
          <p:cNvSpPr txBox="1"/>
          <p:nvPr/>
        </p:nvSpPr>
        <p:spPr>
          <a:xfrm>
            <a:off x="3793472" y="2716002"/>
            <a:ext cx="3260397"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2.1 Picture of  Vehicle used for data collection (Maruti Suzuki </a:t>
            </a:r>
            <a:r>
              <a:rPr lang="en-IN" sz="1400" i="1" dirty="0" err="1">
                <a:latin typeface="Times New Roman" panose="02020603050405020304" pitchFamily="18" charset="0"/>
                <a:cs typeface="Times New Roman" panose="02020603050405020304" pitchFamily="18" charset="0"/>
              </a:rPr>
              <a:t>Baleno</a:t>
            </a:r>
            <a:r>
              <a:rPr lang="en-IN" sz="1400" i="1"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FCA7AD47-6B78-4F25-BFD8-5FCD545D8169}"/>
              </a:ext>
            </a:extLst>
          </p:cNvPr>
          <p:cNvSpPr txBox="1"/>
          <p:nvPr/>
        </p:nvSpPr>
        <p:spPr>
          <a:xfrm>
            <a:off x="7957674" y="2675808"/>
            <a:ext cx="3512244"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2.2.1 Raw image from the vehicle camera</a:t>
            </a:r>
            <a:endParaRPr lang="en-IN" sz="1400" b="1" i="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495B21A-69E5-4D64-9E71-3A4B0629356B}"/>
              </a:ext>
            </a:extLst>
          </p:cNvPr>
          <p:cNvSpPr txBox="1"/>
          <p:nvPr/>
        </p:nvSpPr>
        <p:spPr>
          <a:xfrm>
            <a:off x="423073" y="5295513"/>
            <a:ext cx="3370399"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2.2.2 Image after removal of noise </a:t>
            </a:r>
          </a:p>
          <a:p>
            <a:r>
              <a:rPr lang="en-IN" sz="1400" i="1" dirty="0">
                <a:latin typeface="Times New Roman" panose="02020603050405020304" pitchFamily="18" charset="0"/>
                <a:cs typeface="Times New Roman" panose="02020603050405020304" pitchFamily="18" charset="0"/>
              </a:rPr>
              <a:t>/ taking the region of interest</a:t>
            </a:r>
            <a:endParaRPr lang="en-IN" sz="1400" b="1"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1174B8C-AD7D-4363-BA16-A36949B9083F}"/>
              </a:ext>
            </a:extLst>
          </p:cNvPr>
          <p:cNvSpPr txBox="1"/>
          <p:nvPr/>
        </p:nvSpPr>
        <p:spPr>
          <a:xfrm>
            <a:off x="3671688" y="5313092"/>
            <a:ext cx="3370399" cy="523220"/>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2.2.3 Image after performing pyramid scale for lowering of resolution </a:t>
            </a:r>
            <a:endParaRPr lang="en-IN" sz="1400" b="1" i="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48890CB-2B8A-4353-B3A0-C5D9186487FD}"/>
              </a:ext>
            </a:extLst>
          </p:cNvPr>
          <p:cNvSpPr txBox="1"/>
          <p:nvPr/>
        </p:nvSpPr>
        <p:spPr>
          <a:xfrm>
            <a:off x="7627247" y="5420813"/>
            <a:ext cx="3092065"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Table. 1.1 Mapping speed range to label</a:t>
            </a:r>
            <a:endParaRPr lang="en-IN" sz="1400" b="1"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EF462C2-7BBF-4904-8EEE-4BF4CA7BF523}"/>
              </a:ext>
            </a:extLst>
          </p:cNvPr>
          <p:cNvSpPr txBox="1"/>
          <p:nvPr/>
        </p:nvSpPr>
        <p:spPr>
          <a:xfrm>
            <a:off x="371353" y="411693"/>
            <a:ext cx="2844458"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Procedure involved,</a:t>
            </a:r>
          </a:p>
          <a:p>
            <a:endParaRPr lang="en-IN" dirty="0"/>
          </a:p>
        </p:txBody>
      </p:sp>
    </p:spTree>
    <p:extLst>
      <p:ext uri="{BB962C8B-B14F-4D97-AF65-F5344CB8AC3E}">
        <p14:creationId xmlns:p14="http://schemas.microsoft.com/office/powerpoint/2010/main" val="72773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11</a:t>
            </a:fld>
            <a:r>
              <a:rPr lang="en-US" dirty="0"/>
              <a:t>/14</a:t>
            </a: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29" name="Picture 28">
            <a:extLst>
              <a:ext uri="{FF2B5EF4-FFF2-40B4-BE49-F238E27FC236}">
                <a16:creationId xmlns:a16="http://schemas.microsoft.com/office/drawing/2014/main" id="{724929AD-9547-4BE5-9AEC-7FE786F94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319" y="79881"/>
            <a:ext cx="3476196" cy="2317464"/>
          </a:xfrm>
          <a:prstGeom prst="rect">
            <a:avLst/>
          </a:prstGeom>
        </p:spPr>
      </p:pic>
      <p:sp>
        <p:nvSpPr>
          <p:cNvPr id="31" name="Rectangle 30">
            <a:extLst>
              <a:ext uri="{FF2B5EF4-FFF2-40B4-BE49-F238E27FC236}">
                <a16:creationId xmlns:a16="http://schemas.microsoft.com/office/drawing/2014/main" id="{8A461589-40C5-4D2E-9154-4125C44CE1B8}"/>
              </a:ext>
            </a:extLst>
          </p:cNvPr>
          <p:cNvSpPr/>
          <p:nvPr/>
        </p:nvSpPr>
        <p:spPr>
          <a:xfrm>
            <a:off x="642991" y="335355"/>
            <a:ext cx="6096000" cy="1525418"/>
          </a:xfrm>
          <a:prstGeom prst="rect">
            <a:avLst/>
          </a:prstGeom>
        </p:spPr>
        <p:txBody>
          <a:bodyPr>
            <a:spAutoFit/>
          </a:bodyPr>
          <a:lstStyle/>
          <a:p>
            <a:pPr marL="342900" indent="-342900">
              <a:lnSpc>
                <a:spcPct val="150000"/>
              </a:lnSpc>
              <a:buFont typeface="+mj-lt"/>
              <a:buAutoNum type="arabicPeriod" startAt="3"/>
            </a:pPr>
            <a:r>
              <a:rPr lang="en-IN" sz="1600" dirty="0">
                <a:latin typeface="Times New Roman" panose="02020603050405020304" pitchFamily="18" charset="0"/>
                <a:cs typeface="Times New Roman" panose="02020603050405020304" pitchFamily="18" charset="0"/>
              </a:rPr>
              <a:t>Splitting the data</a:t>
            </a:r>
          </a:p>
          <a:p>
            <a:pPr marL="800100" lvl="1" indent="-342900">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Training</a:t>
            </a:r>
          </a:p>
          <a:p>
            <a:pPr marL="800100" lvl="1" indent="-342900">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Validation</a:t>
            </a:r>
          </a:p>
          <a:p>
            <a:pPr marL="800100" lvl="1" indent="-342900">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Testing</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FBC1A4F-5B19-46EF-A116-B38C7D988D45}"/>
              </a:ext>
            </a:extLst>
          </p:cNvPr>
          <p:cNvSpPr txBox="1"/>
          <p:nvPr/>
        </p:nvSpPr>
        <p:spPr>
          <a:xfrm>
            <a:off x="3963958" y="5651158"/>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3.3 Class distribution in validation data</a:t>
            </a:r>
            <a:endParaRPr lang="en-IN" sz="1400" b="1" i="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BF19D39-5F70-49E8-A93E-868FD518E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769" y="3046545"/>
            <a:ext cx="2906550" cy="2620119"/>
          </a:xfrm>
          <a:prstGeom prst="rect">
            <a:avLst/>
          </a:prstGeom>
        </p:spPr>
      </p:pic>
      <p:pic>
        <p:nvPicPr>
          <p:cNvPr id="7" name="Picture 6">
            <a:extLst>
              <a:ext uri="{FF2B5EF4-FFF2-40B4-BE49-F238E27FC236}">
                <a16:creationId xmlns:a16="http://schemas.microsoft.com/office/drawing/2014/main" id="{E4033647-BB4D-4078-9AD2-6E0B15024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91" y="2948082"/>
            <a:ext cx="2743200" cy="2599089"/>
          </a:xfrm>
          <a:prstGeom prst="rect">
            <a:avLst/>
          </a:prstGeom>
        </p:spPr>
      </p:pic>
      <p:pic>
        <p:nvPicPr>
          <p:cNvPr id="11" name="Picture 10">
            <a:extLst>
              <a:ext uri="{FF2B5EF4-FFF2-40B4-BE49-F238E27FC236}">
                <a16:creationId xmlns:a16="http://schemas.microsoft.com/office/drawing/2014/main" id="{1AD1400C-6C88-4BEF-A108-083F9F6A4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127" y="3046545"/>
            <a:ext cx="2743201" cy="2529659"/>
          </a:xfrm>
          <a:prstGeom prst="rect">
            <a:avLst/>
          </a:prstGeom>
        </p:spPr>
      </p:pic>
      <p:sp>
        <p:nvSpPr>
          <p:cNvPr id="15" name="TextBox 14">
            <a:extLst>
              <a:ext uri="{FF2B5EF4-FFF2-40B4-BE49-F238E27FC236}">
                <a16:creationId xmlns:a16="http://schemas.microsoft.com/office/drawing/2014/main" id="{3587CB36-6A37-4CED-B7DA-909D49C48D59}"/>
              </a:ext>
            </a:extLst>
          </p:cNvPr>
          <p:cNvSpPr txBox="1"/>
          <p:nvPr/>
        </p:nvSpPr>
        <p:spPr>
          <a:xfrm>
            <a:off x="6180525" y="2423291"/>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3.1 Class distribution in whole data</a:t>
            </a:r>
            <a:endParaRPr lang="en-IN" sz="1400" b="1"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ADFA449-063C-4375-A2C8-B3B94CC708DF}"/>
              </a:ext>
            </a:extLst>
          </p:cNvPr>
          <p:cNvSpPr txBox="1"/>
          <p:nvPr/>
        </p:nvSpPr>
        <p:spPr>
          <a:xfrm>
            <a:off x="520585" y="5645835"/>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3.2 Class distribution in train data</a:t>
            </a:r>
            <a:endParaRPr lang="en-IN" sz="1400" b="1"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2B46ED4-2251-4E86-9F65-746F445BA0F4}"/>
              </a:ext>
            </a:extLst>
          </p:cNvPr>
          <p:cNvSpPr txBox="1"/>
          <p:nvPr/>
        </p:nvSpPr>
        <p:spPr>
          <a:xfrm>
            <a:off x="8288872" y="5645835"/>
            <a:ext cx="3370399"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3.4 Class distribution in test data</a:t>
            </a:r>
            <a:endParaRPr lang="en-IN"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891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12</a:t>
            </a:fld>
            <a:r>
              <a:rPr lang="en-US" dirty="0"/>
              <a:t>/14</a:t>
            </a: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3" name="Picture 2">
            <a:extLst>
              <a:ext uri="{FF2B5EF4-FFF2-40B4-BE49-F238E27FC236}">
                <a16:creationId xmlns:a16="http://schemas.microsoft.com/office/drawing/2014/main" id="{915CE501-2F8C-492A-92F9-F3A7EA3BA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07100"/>
            <a:ext cx="4194621" cy="2796414"/>
          </a:xfrm>
          <a:prstGeom prst="rect">
            <a:avLst/>
          </a:prstGeom>
        </p:spPr>
      </p:pic>
      <p:pic>
        <p:nvPicPr>
          <p:cNvPr id="14" name="Picture 13">
            <a:extLst>
              <a:ext uri="{FF2B5EF4-FFF2-40B4-BE49-F238E27FC236}">
                <a16:creationId xmlns:a16="http://schemas.microsoft.com/office/drawing/2014/main" id="{0F72D881-3095-4BA9-B899-43AA722FF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09" y="2909745"/>
            <a:ext cx="4194623" cy="2796415"/>
          </a:xfrm>
          <a:prstGeom prst="rect">
            <a:avLst/>
          </a:prstGeom>
        </p:spPr>
      </p:pic>
      <p:pic>
        <p:nvPicPr>
          <p:cNvPr id="16" name="Picture 15">
            <a:extLst>
              <a:ext uri="{FF2B5EF4-FFF2-40B4-BE49-F238E27FC236}">
                <a16:creationId xmlns:a16="http://schemas.microsoft.com/office/drawing/2014/main" id="{05CFFC29-4847-43DD-B9BF-BA70EBF05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879" y="185917"/>
            <a:ext cx="3327853" cy="2218569"/>
          </a:xfrm>
          <a:prstGeom prst="rect">
            <a:avLst/>
          </a:prstGeom>
        </p:spPr>
      </p:pic>
      <p:sp>
        <p:nvSpPr>
          <p:cNvPr id="2" name="Rectangle 1">
            <a:extLst>
              <a:ext uri="{FF2B5EF4-FFF2-40B4-BE49-F238E27FC236}">
                <a16:creationId xmlns:a16="http://schemas.microsoft.com/office/drawing/2014/main" id="{613D995E-77AB-400A-A9BC-8C58C4C2C17C}"/>
              </a:ext>
            </a:extLst>
          </p:cNvPr>
          <p:cNvSpPr/>
          <p:nvPr/>
        </p:nvSpPr>
        <p:spPr>
          <a:xfrm>
            <a:off x="873304" y="464652"/>
            <a:ext cx="3791164" cy="1289071"/>
          </a:xfrm>
          <a:prstGeom prst="rect">
            <a:avLst/>
          </a:prstGeom>
        </p:spPr>
        <p:txBody>
          <a:bodyPr wrap="square">
            <a:spAutoFit/>
          </a:bodyPr>
          <a:lstStyle/>
          <a:p>
            <a:pPr marL="342900" indent="-342900">
              <a:lnSpc>
                <a:spcPct val="150000"/>
              </a:lnSpc>
              <a:buFont typeface="+mj-lt"/>
              <a:buAutoNum type="arabicPeriod" startAt="4"/>
            </a:pPr>
            <a:r>
              <a:rPr lang="en-IN" dirty="0">
                <a:latin typeface="Times New Roman" panose="02020603050405020304" pitchFamily="18" charset="0"/>
                <a:cs typeface="Times New Roman" panose="02020603050405020304" pitchFamily="18" charset="0"/>
              </a:rPr>
              <a:t>Training the model</a:t>
            </a:r>
          </a:p>
          <a:p>
            <a:pPr marL="342900" indent="-342900">
              <a:lnSpc>
                <a:spcPct val="150000"/>
              </a:lnSpc>
              <a:buFont typeface="+mj-lt"/>
              <a:buAutoNum type="arabicPeriod" startAt="4"/>
            </a:pPr>
            <a:r>
              <a:rPr lang="en-IN" dirty="0">
                <a:latin typeface="Times New Roman" panose="02020603050405020304" pitchFamily="18" charset="0"/>
                <a:cs typeface="Times New Roman" panose="02020603050405020304" pitchFamily="18" charset="0"/>
              </a:rPr>
              <a:t>Testing the model</a:t>
            </a:r>
          </a:p>
          <a:p>
            <a:pPr marL="342900" indent="-342900">
              <a:lnSpc>
                <a:spcPct val="150000"/>
              </a:lnSpc>
              <a:buFont typeface="+mj-lt"/>
              <a:buAutoNum type="arabicPeriod" startAt="4"/>
            </a:pPr>
            <a:r>
              <a:rPr lang="en-IN" dirty="0">
                <a:latin typeface="Times New Roman" panose="02020603050405020304" pitchFamily="18" charset="0"/>
                <a:cs typeface="Times New Roman" panose="02020603050405020304" pitchFamily="18" charset="0"/>
              </a:rPr>
              <a:t>Interpreting the results</a:t>
            </a:r>
          </a:p>
        </p:txBody>
      </p:sp>
      <p:sp>
        <p:nvSpPr>
          <p:cNvPr id="9" name="TextBox 8">
            <a:extLst>
              <a:ext uri="{FF2B5EF4-FFF2-40B4-BE49-F238E27FC236}">
                <a16:creationId xmlns:a16="http://schemas.microsoft.com/office/drawing/2014/main" id="{1629ACC1-69A4-4663-9B09-75E0D6729FD8}"/>
              </a:ext>
            </a:extLst>
          </p:cNvPr>
          <p:cNvSpPr txBox="1"/>
          <p:nvPr/>
        </p:nvSpPr>
        <p:spPr>
          <a:xfrm>
            <a:off x="6499879" y="5754846"/>
            <a:ext cx="3482321"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5.0 Plot of accuracy vs number of epochs</a:t>
            </a:r>
            <a:endParaRPr lang="en-IN" sz="1400" b="1"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CC16AE8-B3BD-4F78-873A-E2EA7D517BBB}"/>
              </a:ext>
            </a:extLst>
          </p:cNvPr>
          <p:cNvSpPr txBox="1"/>
          <p:nvPr/>
        </p:nvSpPr>
        <p:spPr>
          <a:xfrm>
            <a:off x="990439" y="5783736"/>
            <a:ext cx="3775372"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4.0 Plot of loss vs number of epochs</a:t>
            </a:r>
            <a:endParaRPr lang="en-IN" sz="1400" b="1"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C14D8A3-C888-4CC3-A589-21E0347DE64B}"/>
              </a:ext>
            </a:extLst>
          </p:cNvPr>
          <p:cNvSpPr txBox="1"/>
          <p:nvPr/>
        </p:nvSpPr>
        <p:spPr>
          <a:xfrm>
            <a:off x="5944799" y="2386051"/>
            <a:ext cx="4797961"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6.0 Confusion matrix of  model prediction for test images</a:t>
            </a:r>
            <a:endParaRPr lang="en-IN"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03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CB7C-0933-4505-9083-2A55022E17EF}"/>
              </a:ext>
            </a:extLst>
          </p:cNvPr>
          <p:cNvSpPr>
            <a:spLocks noGrp="1"/>
          </p:cNvSpPr>
          <p:nvPr>
            <p:ph type="title"/>
          </p:nvPr>
        </p:nvSpPr>
        <p:spPr>
          <a:xfrm>
            <a:off x="819101" y="388709"/>
            <a:ext cx="10515600" cy="726255"/>
          </a:xfrm>
        </p:spPr>
        <p:txBody>
          <a:bodyPr>
            <a:normAutofit/>
          </a:bodyPr>
          <a:lstStyle/>
          <a:p>
            <a:pPr algn="ctr"/>
            <a:r>
              <a:rPr lang="en-US" sz="4000" dirty="0">
                <a:latin typeface="Times New Roman" panose="02020603050405020304" pitchFamily="18" charset="0"/>
                <a:cs typeface="Times New Roman" panose="02020603050405020304" pitchFamily="18" charset="0"/>
              </a:rPr>
              <a:t>Conclusion </a:t>
            </a:r>
          </a:p>
        </p:txBody>
      </p:sp>
      <p:sp>
        <p:nvSpPr>
          <p:cNvPr id="4" name="Date Placeholder 3">
            <a:extLst>
              <a:ext uri="{FF2B5EF4-FFF2-40B4-BE49-F238E27FC236}">
                <a16:creationId xmlns:a16="http://schemas.microsoft.com/office/drawing/2014/main" id="{AA4D43C8-5AA2-49A5-90A3-208CDCBD3198}"/>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FD8F4BB3-7623-4BB4-B418-D372367DE90E}"/>
              </a:ext>
            </a:extLst>
          </p:cNvPr>
          <p:cNvSpPr>
            <a:spLocks noGrp="1"/>
          </p:cNvSpPr>
          <p:nvPr>
            <p:ph type="sldNum" sz="quarter" idx="12"/>
          </p:nvPr>
        </p:nvSpPr>
        <p:spPr>
          <a:xfrm>
            <a:off x="8591501" y="6356349"/>
            <a:ext cx="2743200" cy="365125"/>
          </a:xfrm>
        </p:spPr>
        <p:txBody>
          <a:bodyPr/>
          <a:lstStyle/>
          <a:p>
            <a:fld id="{2F050512-D934-43CA-A84A-C366EABA9236}" type="slidenum">
              <a:rPr lang="en-US" smtClean="0"/>
              <a:t>13</a:t>
            </a:fld>
            <a:r>
              <a:rPr lang="en-US" dirty="0"/>
              <a:t>/14</a:t>
            </a:r>
          </a:p>
        </p:txBody>
      </p:sp>
      <p:sp>
        <p:nvSpPr>
          <p:cNvPr id="6" name="Date Placeholder 5">
            <a:extLst>
              <a:ext uri="{FF2B5EF4-FFF2-40B4-BE49-F238E27FC236}">
                <a16:creationId xmlns:a16="http://schemas.microsoft.com/office/drawing/2014/main" id="{6E23D4AD-3CA1-4D37-AA99-E9EB7DED1B0C}"/>
              </a:ext>
            </a:extLst>
          </p:cNvPr>
          <p:cNvSpPr txBox="1">
            <a:spLocks/>
          </p:cNvSpPr>
          <p:nvPr/>
        </p:nvSpPr>
        <p:spPr>
          <a:xfrm>
            <a:off x="5004964" y="635634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
        <p:nvSpPr>
          <p:cNvPr id="7" name="Rectangle 6">
            <a:extLst>
              <a:ext uri="{FF2B5EF4-FFF2-40B4-BE49-F238E27FC236}">
                <a16:creationId xmlns:a16="http://schemas.microsoft.com/office/drawing/2014/main" id="{00B2B1F0-E794-4B78-97F1-21770C85E3A6}"/>
              </a:ext>
            </a:extLst>
          </p:cNvPr>
          <p:cNvSpPr/>
          <p:nvPr/>
        </p:nvSpPr>
        <p:spPr>
          <a:xfrm>
            <a:off x="982037" y="1207939"/>
            <a:ext cx="10658583" cy="3956852"/>
          </a:xfrm>
          <a:prstGeom prst="rect">
            <a:avLst/>
          </a:prstGeom>
        </p:spPr>
        <p:txBody>
          <a:bodyPr wrap="square">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braking system based on the deep learning is intelligent way of brake control which exhibits desirable and consistent brake control behavior for various scenarios where behavior of the pedestrian is uncertain</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can reduce the velocity of the vehicle automatically when a threatening obstacle is detected</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autonomous braking offers safe and comfortable brake control without exhibiting too early or too late braking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proposed system is more intelligent and prominent over conventional rule-based autonomous braking systems and servers as a principled and goal-oriented system</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main challenge here is that the model has to be trained for lots of kms. with different driving and weather conditions to get best results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53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A21-B0F6-4261-945A-6323ED88F88D}"/>
              </a:ext>
            </a:extLst>
          </p:cNvPr>
          <p:cNvSpPr>
            <a:spLocks noGrp="1"/>
          </p:cNvSpPr>
          <p:nvPr>
            <p:ph type="title"/>
          </p:nvPr>
        </p:nvSpPr>
        <p:spPr>
          <a:xfrm>
            <a:off x="632717" y="2506359"/>
            <a:ext cx="10515600" cy="1325563"/>
          </a:xfrm>
        </p:spPr>
        <p:txBody>
          <a:bodyPr>
            <a:normAutofit/>
          </a:bodyPr>
          <a:lstStyle/>
          <a:p>
            <a:pPr algn="ctr"/>
            <a:r>
              <a:rPr lang="en-US" sz="6600" dirty="0">
                <a:latin typeface="Times New Roman" panose="02020603050405020304" pitchFamily="18" charset="0"/>
                <a:cs typeface="Times New Roman" panose="02020603050405020304" pitchFamily="18" charset="0"/>
              </a:rPr>
              <a:t>Thank You. </a:t>
            </a:r>
          </a:p>
        </p:txBody>
      </p:sp>
      <p:sp>
        <p:nvSpPr>
          <p:cNvPr id="4" name="Date Placeholder 3">
            <a:extLst>
              <a:ext uri="{FF2B5EF4-FFF2-40B4-BE49-F238E27FC236}">
                <a16:creationId xmlns:a16="http://schemas.microsoft.com/office/drawing/2014/main" id="{8ADCF51F-88A8-47E4-A620-37FBB43420B6}"/>
              </a:ext>
            </a:extLst>
          </p:cNvPr>
          <p:cNvSpPr>
            <a:spLocks noGrp="1"/>
          </p:cNvSpPr>
          <p:nvPr>
            <p:ph type="dt" sz="half" idx="10"/>
          </p:nvPr>
        </p:nvSpPr>
        <p:spPr>
          <a:xfrm>
            <a:off x="478605" y="6349645"/>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33959A04-A56C-42F2-8880-90925C2CC558}"/>
              </a:ext>
            </a:extLst>
          </p:cNvPr>
          <p:cNvSpPr>
            <a:spLocks noGrp="1"/>
          </p:cNvSpPr>
          <p:nvPr>
            <p:ph type="sldNum" sz="quarter" idx="12"/>
          </p:nvPr>
        </p:nvSpPr>
        <p:spPr>
          <a:xfrm>
            <a:off x="8744165" y="6349644"/>
            <a:ext cx="2743200" cy="365125"/>
          </a:xfrm>
        </p:spPr>
        <p:txBody>
          <a:bodyPr/>
          <a:lstStyle/>
          <a:p>
            <a:fld id="{2F050512-D934-43CA-A84A-C366EABA9236}" type="slidenum">
              <a:rPr lang="en-US" smtClean="0"/>
              <a:t>14</a:t>
            </a:fld>
            <a:r>
              <a:rPr lang="en-US" dirty="0"/>
              <a:t>/14</a:t>
            </a:r>
          </a:p>
        </p:txBody>
      </p:sp>
      <p:sp>
        <p:nvSpPr>
          <p:cNvPr id="6" name="Date Placeholder 5">
            <a:extLst>
              <a:ext uri="{FF2B5EF4-FFF2-40B4-BE49-F238E27FC236}">
                <a16:creationId xmlns:a16="http://schemas.microsoft.com/office/drawing/2014/main" id="{61634576-9D1B-4F57-B22D-C9F0EFBCF427}"/>
              </a:ext>
            </a:extLst>
          </p:cNvPr>
          <p:cNvSpPr txBox="1">
            <a:spLocks/>
          </p:cNvSpPr>
          <p:nvPr/>
        </p:nvSpPr>
        <p:spPr>
          <a:xfrm>
            <a:off x="4984416" y="6349644"/>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98593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59B021-163B-4537-A439-7277A1FAC0AC}"/>
              </a:ext>
            </a:extLst>
          </p:cNvPr>
          <p:cNvSpPr txBox="1">
            <a:spLocks/>
          </p:cNvSpPr>
          <p:nvPr/>
        </p:nvSpPr>
        <p:spPr>
          <a:xfrm>
            <a:off x="838200" y="376085"/>
            <a:ext cx="10754032" cy="11430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Flow of the Presentation</a:t>
            </a:r>
            <a:endParaRPr lang="en-US" sz="4000"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B2557D1-28A1-43C0-ABA2-33671B2AFF8C}"/>
              </a:ext>
            </a:extLst>
          </p:cNvPr>
          <p:cNvSpPr txBox="1">
            <a:spLocks/>
          </p:cNvSpPr>
          <p:nvPr/>
        </p:nvSpPr>
        <p:spPr>
          <a:xfrm>
            <a:off x="1153446" y="1737518"/>
            <a:ext cx="10754031" cy="4525963"/>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Introduction</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Literature Review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Objectives </a:t>
            </a:r>
          </a:p>
          <a:p>
            <a:pPr marL="514350" indent="-514350">
              <a:lnSpc>
                <a:spcPct val="150000"/>
              </a:lnSpc>
              <a:buFont typeface="+mj-lt"/>
              <a:buAutoNum type="arabicPeriod"/>
            </a:pPr>
            <a:r>
              <a:rPr lang="en-IN" sz="2800" b="1" dirty="0">
                <a:latin typeface="Times New Roman" panose="02020603050405020304" pitchFamily="18" charset="0"/>
                <a:cs typeface="Times New Roman" panose="02020603050405020304" pitchFamily="18" charset="0"/>
              </a:rPr>
              <a:t>Methodology &amp; Work Done</a:t>
            </a:r>
          </a:p>
          <a:p>
            <a:pPr marL="514350" indent="-514350">
              <a:lnSpc>
                <a:spcPct val="150000"/>
              </a:lnSpc>
              <a:buFont typeface="+mj-lt"/>
              <a:buAutoNum type="arabicPeriod"/>
            </a:pPr>
            <a:r>
              <a:rPr lang="en-US" sz="2800" b="1" dirty="0">
                <a:latin typeface="Times New Roman" panose="02020603050405020304" pitchFamily="18" charset="0"/>
                <a:cs typeface="Times New Roman" panose="02020603050405020304" pitchFamily="18" charset="0"/>
              </a:rPr>
              <a:t>Conclusion</a:t>
            </a: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a:p>
            <a:pPr marL="514350" indent="-514350">
              <a:buFont typeface="Arial" pitchFamily="34" charset="0"/>
              <a:buNone/>
            </a:pPr>
            <a:endParaRPr lang="en-US"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b="1"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7D172704-E2DE-4302-B80C-70076A4BAE1C}"/>
              </a:ext>
            </a:extLst>
          </p:cNvPr>
          <p:cNvSpPr>
            <a:spLocks noGrp="1"/>
          </p:cNvSpPr>
          <p:nvPr>
            <p:ph type="dt" sz="half" idx="10"/>
          </p:nvPr>
        </p:nvSpPr>
        <p:spPr>
          <a:xfrm>
            <a:off x="838200" y="6356350"/>
            <a:ext cx="990600" cy="365125"/>
          </a:xfrm>
        </p:spPr>
        <p:txBody>
          <a:bodyPr/>
          <a:lstStyle/>
          <a:p>
            <a:r>
              <a:rPr lang="en-US" dirty="0"/>
              <a:t>16/05/2022</a:t>
            </a:r>
          </a:p>
        </p:txBody>
      </p:sp>
      <p:sp>
        <p:nvSpPr>
          <p:cNvPr id="7" name="Slide Number Placeholder 6">
            <a:extLst>
              <a:ext uri="{FF2B5EF4-FFF2-40B4-BE49-F238E27FC236}">
                <a16:creationId xmlns:a16="http://schemas.microsoft.com/office/drawing/2014/main" id="{3F8060B1-AE4E-4F4C-8A0C-DB4306E4EE35}"/>
              </a:ext>
            </a:extLst>
          </p:cNvPr>
          <p:cNvSpPr>
            <a:spLocks noGrp="1"/>
          </p:cNvSpPr>
          <p:nvPr>
            <p:ph type="sldNum" sz="quarter" idx="12"/>
          </p:nvPr>
        </p:nvSpPr>
        <p:spPr>
          <a:xfrm>
            <a:off x="8610600" y="6356348"/>
            <a:ext cx="2743200" cy="365125"/>
          </a:xfrm>
        </p:spPr>
        <p:txBody>
          <a:bodyPr/>
          <a:lstStyle/>
          <a:p>
            <a:fld id="{2F050512-D934-43CA-A84A-C366EABA9236}" type="slidenum">
              <a:rPr lang="en-US" smtClean="0"/>
              <a:t>2</a:t>
            </a:fld>
            <a:r>
              <a:rPr lang="en-US" dirty="0"/>
              <a:t>/14</a:t>
            </a:r>
          </a:p>
        </p:txBody>
      </p:sp>
      <p:sp>
        <p:nvSpPr>
          <p:cNvPr id="8" name="Frame 7">
            <a:extLst>
              <a:ext uri="{FF2B5EF4-FFF2-40B4-BE49-F238E27FC236}">
                <a16:creationId xmlns:a16="http://schemas.microsoft.com/office/drawing/2014/main" id="{DF445E3E-6B11-4CA0-9D72-3E1ECEF4DE73}"/>
              </a:ext>
            </a:extLst>
          </p:cNvPr>
          <p:cNvSpPr/>
          <p:nvPr/>
        </p:nvSpPr>
        <p:spPr>
          <a:xfrm>
            <a:off x="0" y="0"/>
            <a:ext cx="12192000" cy="6858000"/>
          </a:xfrm>
          <a:prstGeom prst="frame">
            <a:avLst>
              <a:gd name="adj1" fmla="val 1218"/>
            </a:avLst>
          </a:prstGeom>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a:ea typeface="+mn-ea"/>
              <a:cs typeface="+mn-cs"/>
            </a:endParaRPr>
          </a:p>
        </p:txBody>
      </p:sp>
      <p:sp>
        <p:nvSpPr>
          <p:cNvPr id="9" name="Date Placeholder 5">
            <a:extLst>
              <a:ext uri="{FF2B5EF4-FFF2-40B4-BE49-F238E27FC236}">
                <a16:creationId xmlns:a16="http://schemas.microsoft.com/office/drawing/2014/main" id="{41B306D9-A061-47AA-B94F-4DC2B6FF4D7F}"/>
              </a:ext>
            </a:extLst>
          </p:cNvPr>
          <p:cNvSpPr txBox="1">
            <a:spLocks/>
          </p:cNvSpPr>
          <p:nvPr/>
        </p:nvSpPr>
        <p:spPr>
          <a:xfrm>
            <a:off x="5025511"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298776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95BA-6E14-4658-9CD8-2DB04097CCE5}"/>
              </a:ext>
            </a:extLst>
          </p:cNvPr>
          <p:cNvSpPr>
            <a:spLocks noGrp="1"/>
          </p:cNvSpPr>
          <p:nvPr>
            <p:ph type="title"/>
          </p:nvPr>
        </p:nvSpPr>
        <p:spPr>
          <a:xfrm>
            <a:off x="838200" y="315458"/>
            <a:ext cx="10515600" cy="1013848"/>
          </a:xfrm>
        </p:spPr>
        <p:txBody>
          <a:bodyPr>
            <a:normAutofit/>
          </a:bodyPr>
          <a:lstStyle/>
          <a:p>
            <a:pPr algn="ctr"/>
            <a:r>
              <a:rPr lang="en-US" sz="4000" b="1" dirty="0">
                <a:latin typeface="Times New Roman" panose="02020603050405020304" pitchFamily="18" charset="0"/>
                <a:cs typeface="Times New Roman" panose="02020603050405020304" pitchFamily="18" charset="0"/>
              </a:rPr>
              <a:t>1. Introduction</a:t>
            </a:r>
            <a:endParaRPr lang="en-US" sz="4000" dirty="0"/>
          </a:p>
        </p:txBody>
      </p:sp>
      <p:sp>
        <p:nvSpPr>
          <p:cNvPr id="4" name="Date Placeholder 3">
            <a:extLst>
              <a:ext uri="{FF2B5EF4-FFF2-40B4-BE49-F238E27FC236}">
                <a16:creationId xmlns:a16="http://schemas.microsoft.com/office/drawing/2014/main" id="{A1E0FCC7-CEF9-4A2B-8AE2-1457D96EE4EE}"/>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656D68D5-F22B-4809-AC6D-F254A81CB264}"/>
              </a:ext>
            </a:extLst>
          </p:cNvPr>
          <p:cNvSpPr>
            <a:spLocks noGrp="1"/>
          </p:cNvSpPr>
          <p:nvPr>
            <p:ph type="sldNum" sz="quarter" idx="12"/>
          </p:nvPr>
        </p:nvSpPr>
        <p:spPr>
          <a:xfrm>
            <a:off x="8610600" y="6356349"/>
            <a:ext cx="2743200" cy="365125"/>
          </a:xfrm>
        </p:spPr>
        <p:txBody>
          <a:bodyPr/>
          <a:lstStyle/>
          <a:p>
            <a:fld id="{2F050512-D934-43CA-A84A-C366EABA9236}" type="slidenum">
              <a:rPr lang="en-US" smtClean="0"/>
              <a:t>3</a:t>
            </a:fld>
            <a:r>
              <a:rPr lang="en-US" dirty="0"/>
              <a:t>/14</a:t>
            </a:r>
          </a:p>
        </p:txBody>
      </p:sp>
      <p:sp>
        <p:nvSpPr>
          <p:cNvPr id="6" name="Date Placeholder 5">
            <a:extLst>
              <a:ext uri="{FF2B5EF4-FFF2-40B4-BE49-F238E27FC236}">
                <a16:creationId xmlns:a16="http://schemas.microsoft.com/office/drawing/2014/main" id="{7B6EBD08-C1BB-423D-BD4D-85E75FEEA279}"/>
              </a:ext>
            </a:extLst>
          </p:cNvPr>
          <p:cNvSpPr txBox="1">
            <a:spLocks/>
          </p:cNvSpPr>
          <p:nvPr/>
        </p:nvSpPr>
        <p:spPr>
          <a:xfrm>
            <a:off x="4974141" y="6356350"/>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
        <p:nvSpPr>
          <p:cNvPr id="7" name="TextBox 6">
            <a:extLst>
              <a:ext uri="{FF2B5EF4-FFF2-40B4-BE49-F238E27FC236}">
                <a16:creationId xmlns:a16="http://schemas.microsoft.com/office/drawing/2014/main" id="{BCEA2788-DC8D-4A05-B737-8F32CABD7F4E}"/>
              </a:ext>
            </a:extLst>
          </p:cNvPr>
          <p:cNvSpPr txBox="1"/>
          <p:nvPr/>
        </p:nvSpPr>
        <p:spPr>
          <a:xfrm>
            <a:off x="634857" y="1353794"/>
            <a:ext cx="10922285" cy="395685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Safety is a necessary part of man’s life. According to the report of NCRB of India 3,54,796 cases of road accidents reported during 2020 in which more than 60% of road accidents were caused due to over-speeding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In many road accident cases, a major cause of the accident is the driver distraction and failure to react in time or negligence of the driver or because of failure of braking system to stop the vehicle in time</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number of accidents and the effects of collision can be minimized by reducing the total stopping distance by the developments of automatic braking systems which has led to significant safety in driving</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This can be done by systems like Automatic Braking Systems which can be useful as well as helpful</a:t>
            </a:r>
          </a:p>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make use of deep neural network for the efficient and effective speed control and braking</a:t>
            </a:r>
          </a:p>
        </p:txBody>
      </p:sp>
    </p:spTree>
    <p:extLst>
      <p:ext uri="{BB962C8B-B14F-4D97-AF65-F5344CB8AC3E}">
        <p14:creationId xmlns:p14="http://schemas.microsoft.com/office/powerpoint/2010/main" val="322612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29B-B4BD-404F-8E9A-2A9F628DD873}"/>
              </a:ext>
            </a:extLst>
          </p:cNvPr>
          <p:cNvSpPr>
            <a:spLocks noGrp="1"/>
          </p:cNvSpPr>
          <p:nvPr>
            <p:ph type="title"/>
          </p:nvPr>
        </p:nvSpPr>
        <p:spPr>
          <a:xfrm>
            <a:off x="838200" y="365126"/>
            <a:ext cx="10515600" cy="903236"/>
          </a:xfrm>
        </p:spPr>
        <p:txBody>
          <a:bodyPr>
            <a:normAutofit/>
          </a:bodyPr>
          <a:lstStyle/>
          <a:p>
            <a:pPr algn="ctr"/>
            <a:r>
              <a:rPr lang="en-IN" sz="4000" b="1" dirty="0">
                <a:latin typeface="Times New Roman" panose="02020603050405020304" pitchFamily="18" charset="0"/>
                <a:cs typeface="Times New Roman" panose="02020603050405020304" pitchFamily="18" charset="0"/>
              </a:rPr>
              <a:t>2. Literature Review </a:t>
            </a:r>
            <a:endParaRPr lang="en-US" sz="4000" dirty="0"/>
          </a:p>
        </p:txBody>
      </p:sp>
      <p:sp>
        <p:nvSpPr>
          <p:cNvPr id="4" name="Date Placeholder 3">
            <a:extLst>
              <a:ext uri="{FF2B5EF4-FFF2-40B4-BE49-F238E27FC236}">
                <a16:creationId xmlns:a16="http://schemas.microsoft.com/office/drawing/2014/main" id="{5385D938-9681-4D86-8372-80AA50007601}"/>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B309C608-42D5-4E22-BB8F-BCA4BD54A094}"/>
              </a:ext>
            </a:extLst>
          </p:cNvPr>
          <p:cNvSpPr>
            <a:spLocks noGrp="1"/>
          </p:cNvSpPr>
          <p:nvPr>
            <p:ph type="sldNum" sz="quarter" idx="12"/>
          </p:nvPr>
        </p:nvSpPr>
        <p:spPr>
          <a:xfrm>
            <a:off x="8610600" y="6356348"/>
            <a:ext cx="2743200" cy="365125"/>
          </a:xfrm>
        </p:spPr>
        <p:txBody>
          <a:bodyPr/>
          <a:lstStyle/>
          <a:p>
            <a:fld id="{2F050512-D934-43CA-A84A-C366EABA9236}" type="slidenum">
              <a:rPr lang="en-US" smtClean="0"/>
              <a:t>4</a:t>
            </a:fld>
            <a:r>
              <a:rPr lang="en-US" dirty="0"/>
              <a:t>/14</a:t>
            </a:r>
          </a:p>
        </p:txBody>
      </p:sp>
      <p:sp>
        <p:nvSpPr>
          <p:cNvPr id="6" name="Date Placeholder 5">
            <a:extLst>
              <a:ext uri="{FF2B5EF4-FFF2-40B4-BE49-F238E27FC236}">
                <a16:creationId xmlns:a16="http://schemas.microsoft.com/office/drawing/2014/main" id="{E47B307B-6D40-421C-81B9-525D03FA9523}"/>
              </a:ext>
            </a:extLst>
          </p:cNvPr>
          <p:cNvSpPr txBox="1">
            <a:spLocks/>
          </p:cNvSpPr>
          <p:nvPr/>
        </p:nvSpPr>
        <p:spPr>
          <a:xfrm>
            <a:off x="4830303"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graphicFrame>
        <p:nvGraphicFramePr>
          <p:cNvPr id="9" name="Table 8">
            <a:extLst>
              <a:ext uri="{FF2B5EF4-FFF2-40B4-BE49-F238E27FC236}">
                <a16:creationId xmlns:a16="http://schemas.microsoft.com/office/drawing/2014/main" id="{360C01F3-0C8B-4FB0-8EC9-B826ABABD775}"/>
              </a:ext>
            </a:extLst>
          </p:cNvPr>
          <p:cNvGraphicFramePr>
            <a:graphicFrameLocks noGrp="1"/>
          </p:cNvGraphicFramePr>
          <p:nvPr>
            <p:extLst>
              <p:ext uri="{D42A27DB-BD31-4B8C-83A1-F6EECF244321}">
                <p14:modId xmlns:p14="http://schemas.microsoft.com/office/powerpoint/2010/main" val="572320838"/>
              </p:ext>
            </p:extLst>
          </p:nvPr>
        </p:nvGraphicFramePr>
        <p:xfrm>
          <a:off x="374721" y="1479087"/>
          <a:ext cx="11442558" cy="4683382"/>
        </p:xfrm>
        <a:graphic>
          <a:graphicData uri="http://schemas.openxmlformats.org/drawingml/2006/table">
            <a:tbl>
              <a:tblPr firstRow="1" bandRow="1">
                <a:tableStyleId>{5C22544A-7EE6-4342-B048-85BDC9FD1C3A}</a:tableStyleId>
              </a:tblPr>
              <a:tblGrid>
                <a:gridCol w="2860640">
                  <a:extLst>
                    <a:ext uri="{9D8B030D-6E8A-4147-A177-3AD203B41FA5}">
                      <a16:colId xmlns:a16="http://schemas.microsoft.com/office/drawing/2014/main" val="3718861170"/>
                    </a:ext>
                  </a:extLst>
                </a:gridCol>
                <a:gridCol w="854752">
                  <a:extLst>
                    <a:ext uri="{9D8B030D-6E8A-4147-A177-3AD203B41FA5}">
                      <a16:colId xmlns:a16="http://schemas.microsoft.com/office/drawing/2014/main" val="2120308041"/>
                    </a:ext>
                  </a:extLst>
                </a:gridCol>
                <a:gridCol w="2201049">
                  <a:extLst>
                    <a:ext uri="{9D8B030D-6E8A-4147-A177-3AD203B41FA5}">
                      <a16:colId xmlns:a16="http://schemas.microsoft.com/office/drawing/2014/main" val="1698754316"/>
                    </a:ext>
                  </a:extLst>
                </a:gridCol>
                <a:gridCol w="5526117">
                  <a:extLst>
                    <a:ext uri="{9D8B030D-6E8A-4147-A177-3AD203B41FA5}">
                      <a16:colId xmlns:a16="http://schemas.microsoft.com/office/drawing/2014/main" val="1581032267"/>
                    </a:ext>
                  </a:extLst>
                </a:gridCol>
              </a:tblGrid>
              <a:tr h="614518">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3833808156"/>
                  </a:ext>
                </a:extLst>
              </a:tr>
              <a:tr h="2509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Hyunmin</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Chae</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Chang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Mook</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Kang,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Byeoung</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Do Kim, </a:t>
                      </a:r>
                      <a:r>
                        <a:rPr lang="en-IN"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Jaekyum</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Kim, Chung Choo Chung, Jun Won Choi</a:t>
                      </a:r>
                      <a:endParaRPr lang="en-IN" sz="1600" b="0" dirty="0">
                        <a:solidFill>
                          <a:schemeClr val="tx2">
                            <a:lumMod val="50000"/>
                          </a:schemeClr>
                        </a:solidFill>
                        <a:latin typeface="Times New Roman" panose="02020603050405020304" pitchFamily="18" charset="0"/>
                        <a:cs typeface="Times New Roman" panose="02020603050405020304" pitchFamily="18" charset="0"/>
                      </a:endParaRPr>
                    </a:p>
                  </a:txBody>
                  <a:tcPr marT="45721" marB="45721"/>
                </a:tc>
                <a:tc>
                  <a:txBody>
                    <a:bodyPr/>
                    <a:lstStyle/>
                    <a:p>
                      <a:pPr algn="just" fontAlgn="t"/>
                      <a:r>
                        <a:rPr lang="en-US" sz="1600" b="0" dirty="0">
                          <a:latin typeface="Times New Roman" panose="02020603050405020304" pitchFamily="18" charset="0"/>
                          <a:cs typeface="Times New Roman" panose="02020603050405020304" pitchFamily="18" charset="0"/>
                        </a:rPr>
                        <a:t>2017</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Autonomous Braking System via Deep Reinforcement Learning</a:t>
                      </a:r>
                    </a:p>
                  </a:txBody>
                  <a:tcPr marT="45721" marB="45721"/>
                </a:tc>
                <a:tc>
                  <a:txBody>
                    <a:bodyPr/>
                    <a:lstStyle/>
                    <a:p>
                      <a:pPr algn="just"/>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Braking system based on deep reinforcement learning. The proposed autonomous braking system automatically decides whether to apply the brake at each time step when confronting the risk of collision using the information on the obstacle obtained by the sensors. The problem of designing brake control is formulated as searching for the optimal policy in Markov decision process (MDP) model where the state is given by the relative position of the obstacle and the vehicle's speed, and the action space is defined as whether brake is stepped or not.</a:t>
                      </a:r>
                      <a:endParaRPr lang="en-US"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180729930"/>
                  </a:ext>
                </a:extLst>
              </a:tr>
              <a:tr h="1559646">
                <a:tc>
                  <a:txBody>
                    <a:bodyPr/>
                    <a:lstStyle/>
                    <a:p>
                      <a:pPr algn="just"/>
                      <a:r>
                        <a:rPr lang="en-US" sz="1600" b="0" dirty="0">
                          <a:latin typeface="Times New Roman" panose="02020603050405020304" pitchFamily="18" charset="0"/>
                          <a:cs typeface="Times New Roman" panose="02020603050405020304" pitchFamily="18" charset="0"/>
                        </a:rPr>
                        <a:t>Rizianiza1 &amp; D.M Shoodiqin2 </a:t>
                      </a:r>
                      <a:endParaRPr lang="pt-BR" sz="16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IN" sz="1600" b="0" dirty="0">
                          <a:latin typeface="Times New Roman" panose="02020603050405020304" pitchFamily="18" charset="0"/>
                          <a:cs typeface="Times New Roman" panose="02020603050405020304" pitchFamily="18" charset="0"/>
                        </a:rPr>
                        <a:t>2020</a:t>
                      </a:r>
                    </a:p>
                  </a:txBody>
                  <a:tcPr marT="45721" marB="4572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Automatic braking system using fuzzy logic method </a:t>
                      </a: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T="45721" marB="45721"/>
                </a:tc>
                <a:tc>
                  <a:txBody>
                    <a:bodyPr/>
                    <a:lstStyle/>
                    <a:p>
                      <a:pPr algn="just"/>
                      <a:r>
                        <a:rPr lang="en-US" sz="1600" b="0" dirty="0">
                          <a:latin typeface="Times New Roman" panose="02020603050405020304" pitchFamily="18" charset="0"/>
                          <a:cs typeface="Times New Roman" panose="02020603050405020304" pitchFamily="18" charset="0"/>
                        </a:rPr>
                        <a:t>This research is design an autonomous car control system that can reduce the rate of traffic accident. Car prototype is designed by using Fuzzy Logic Control. Fuzzy logic is as main component of artificial intelligence has significantly influence the design controlled system</a:t>
                      </a:r>
                      <a:endParaRPr lang="en-IN" sz="1600" b="0" dirty="0">
                        <a:latin typeface="Times New Roman" panose="02020603050405020304" pitchFamily="18" charset="0"/>
                        <a:cs typeface="Times New Roman" panose="02020603050405020304" pitchFamily="18" charset="0"/>
                      </a:endParaRPr>
                    </a:p>
                  </a:txBody>
                  <a:tcPr marT="45721" marB="45721"/>
                </a:tc>
                <a:extLst>
                  <a:ext uri="{0D108BD9-81ED-4DB2-BD59-A6C34878D82A}">
                    <a16:rowId xmlns:a16="http://schemas.microsoft.com/office/drawing/2014/main" val="4029146767"/>
                  </a:ext>
                </a:extLst>
              </a:tr>
            </a:tbl>
          </a:graphicData>
        </a:graphic>
      </p:graphicFrame>
    </p:spTree>
    <p:extLst>
      <p:ext uri="{BB962C8B-B14F-4D97-AF65-F5344CB8AC3E}">
        <p14:creationId xmlns:p14="http://schemas.microsoft.com/office/powerpoint/2010/main" val="228947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6D349F-2C7A-4331-9D8E-24A6043C4272}"/>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4D87AA24-DE83-41DF-B848-73D746308D3C}"/>
              </a:ext>
            </a:extLst>
          </p:cNvPr>
          <p:cNvSpPr>
            <a:spLocks noGrp="1"/>
          </p:cNvSpPr>
          <p:nvPr>
            <p:ph type="sldNum" sz="quarter" idx="12"/>
          </p:nvPr>
        </p:nvSpPr>
        <p:spPr>
          <a:xfrm>
            <a:off x="8600326" y="6356350"/>
            <a:ext cx="2743200" cy="365125"/>
          </a:xfrm>
        </p:spPr>
        <p:txBody>
          <a:bodyPr/>
          <a:lstStyle/>
          <a:p>
            <a:fld id="{2F050512-D934-43CA-A84A-C366EABA9236}" type="slidenum">
              <a:rPr lang="en-US" smtClean="0"/>
              <a:t>5</a:t>
            </a:fld>
            <a:r>
              <a:rPr lang="en-US" dirty="0"/>
              <a:t>/14</a:t>
            </a:r>
          </a:p>
        </p:txBody>
      </p:sp>
      <p:graphicFrame>
        <p:nvGraphicFramePr>
          <p:cNvPr id="7" name="Table 6">
            <a:extLst>
              <a:ext uri="{FF2B5EF4-FFF2-40B4-BE49-F238E27FC236}">
                <a16:creationId xmlns:a16="http://schemas.microsoft.com/office/drawing/2014/main" id="{92E85D38-0A39-4B2F-8088-D0FA39DA49D7}"/>
              </a:ext>
            </a:extLst>
          </p:cNvPr>
          <p:cNvGraphicFramePr>
            <a:graphicFrameLocks noGrp="1"/>
          </p:cNvGraphicFramePr>
          <p:nvPr>
            <p:extLst>
              <p:ext uri="{D42A27DB-BD31-4B8C-83A1-F6EECF244321}">
                <p14:modId xmlns:p14="http://schemas.microsoft.com/office/powerpoint/2010/main" val="582405062"/>
              </p:ext>
            </p:extLst>
          </p:nvPr>
        </p:nvGraphicFramePr>
        <p:xfrm>
          <a:off x="434652" y="430458"/>
          <a:ext cx="11322695" cy="5674009"/>
        </p:xfrm>
        <a:graphic>
          <a:graphicData uri="http://schemas.openxmlformats.org/drawingml/2006/table">
            <a:tbl>
              <a:tblPr firstRow="1" bandRow="1">
                <a:tableStyleId>{5C22544A-7EE6-4342-B048-85BDC9FD1C3A}</a:tableStyleId>
              </a:tblPr>
              <a:tblGrid>
                <a:gridCol w="2378928">
                  <a:extLst>
                    <a:ext uri="{9D8B030D-6E8A-4147-A177-3AD203B41FA5}">
                      <a16:colId xmlns:a16="http://schemas.microsoft.com/office/drawing/2014/main" val="417941236"/>
                    </a:ext>
                  </a:extLst>
                </a:gridCol>
                <a:gridCol w="748105">
                  <a:extLst>
                    <a:ext uri="{9D8B030D-6E8A-4147-A177-3AD203B41FA5}">
                      <a16:colId xmlns:a16="http://schemas.microsoft.com/office/drawing/2014/main" val="2638486288"/>
                    </a:ext>
                  </a:extLst>
                </a:gridCol>
                <a:gridCol w="2143824">
                  <a:extLst>
                    <a:ext uri="{9D8B030D-6E8A-4147-A177-3AD203B41FA5}">
                      <a16:colId xmlns:a16="http://schemas.microsoft.com/office/drawing/2014/main" val="3033157848"/>
                    </a:ext>
                  </a:extLst>
                </a:gridCol>
                <a:gridCol w="6051838">
                  <a:extLst>
                    <a:ext uri="{9D8B030D-6E8A-4147-A177-3AD203B41FA5}">
                      <a16:colId xmlns:a16="http://schemas.microsoft.com/office/drawing/2014/main" val="1016827687"/>
                    </a:ext>
                  </a:extLst>
                </a:gridCol>
              </a:tblGrid>
              <a:tr h="648329">
                <a:tc>
                  <a:txBody>
                    <a:bodyPr/>
                    <a:lstStyle/>
                    <a:p>
                      <a:pPr algn="just"/>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898991495"/>
                  </a:ext>
                </a:extLst>
              </a:tr>
              <a:tr h="2421030">
                <a:tc>
                  <a:txBody>
                    <a:bodyPr/>
                    <a:lstStyle/>
                    <a:p>
                      <a:pPr algn="just"/>
                      <a:r>
                        <a:rPr lang="en-US" sz="1600" b="0" dirty="0">
                          <a:latin typeface="Times New Roman" panose="02020603050405020304" pitchFamily="18" charset="0"/>
                          <a:cs typeface="Times New Roman" panose="02020603050405020304" pitchFamily="18" charset="0"/>
                        </a:rPr>
                        <a:t>Jiri David, </a:t>
                      </a:r>
                      <a:r>
                        <a:rPr lang="en-IN" sz="1600" b="0" dirty="0">
                          <a:latin typeface="Times New Roman" panose="02020603050405020304" pitchFamily="18" charset="0"/>
                          <a:cs typeface="Times New Roman" panose="02020603050405020304" pitchFamily="18" charset="0"/>
                        </a:rPr>
                        <a:t>Pavel Brom, Frantisek </a:t>
                      </a:r>
                      <a:r>
                        <a:rPr lang="en-IN" sz="1600" b="0" dirty="0" err="1">
                          <a:latin typeface="Times New Roman" panose="02020603050405020304" pitchFamily="18" charset="0"/>
                          <a:cs typeface="Times New Roman" panose="02020603050405020304" pitchFamily="18" charset="0"/>
                        </a:rPr>
                        <a:t>Stary</a:t>
                      </a:r>
                      <a:r>
                        <a:rPr lang="en-IN" sz="1600" b="0" dirty="0">
                          <a:latin typeface="Times New Roman" panose="02020603050405020304" pitchFamily="18" charset="0"/>
                          <a:cs typeface="Times New Roman" panose="02020603050405020304" pitchFamily="18" charset="0"/>
                        </a:rPr>
                        <a:t>, Josef </a:t>
                      </a:r>
                      <a:r>
                        <a:rPr lang="en-IN" sz="1600" b="0" dirty="0" err="1">
                          <a:latin typeface="Times New Roman" panose="02020603050405020304" pitchFamily="18" charset="0"/>
                          <a:cs typeface="Times New Roman" panose="02020603050405020304" pitchFamily="18" charset="0"/>
                        </a:rPr>
                        <a:t>Bradac</a:t>
                      </a:r>
                      <a:r>
                        <a:rPr lang="en-IN" sz="1600" b="0" dirty="0">
                          <a:latin typeface="Times New Roman" panose="02020603050405020304" pitchFamily="18" charset="0"/>
                          <a:cs typeface="Times New Roman" panose="02020603050405020304" pitchFamily="18" charset="0"/>
                        </a:rPr>
                        <a:t>  and </a:t>
                      </a:r>
                      <a:r>
                        <a:rPr lang="en-IN" sz="1600" b="0" dirty="0" err="1">
                          <a:latin typeface="Times New Roman" panose="02020603050405020304" pitchFamily="18" charset="0"/>
                          <a:cs typeface="Times New Roman" panose="02020603050405020304" pitchFamily="18" charset="0"/>
                        </a:rPr>
                        <a:t>Vojtech</a:t>
                      </a:r>
                      <a:r>
                        <a:rPr lang="en-IN" sz="1600" b="0" dirty="0">
                          <a:latin typeface="Times New Roman" panose="02020603050405020304" pitchFamily="18" charset="0"/>
                          <a:cs typeface="Times New Roman" panose="02020603050405020304" pitchFamily="18" charset="0"/>
                        </a:rPr>
                        <a:t> </a:t>
                      </a:r>
                      <a:r>
                        <a:rPr lang="en-IN" sz="1600" b="0" dirty="0" err="1">
                          <a:latin typeface="Times New Roman" panose="02020603050405020304" pitchFamily="18" charset="0"/>
                          <a:cs typeface="Times New Roman" panose="02020603050405020304" pitchFamily="18" charset="0"/>
                        </a:rPr>
                        <a:t>Dynybyl</a:t>
                      </a:r>
                      <a:r>
                        <a:rPr lang="en-IN" sz="1600" b="0"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Department of Mechanical and Electrical Engineering, SKODA AUTO University </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Application of Artificial Neural Networks to Streamline the Process of Adaptive Cruise Control </a:t>
                      </a:r>
                    </a:p>
                  </a:txBody>
                  <a:tcPr/>
                </a:tc>
                <a:tc>
                  <a:txBody>
                    <a:bodyPr/>
                    <a:lstStyle/>
                    <a:p>
                      <a:pPr algn="just"/>
                      <a:r>
                        <a:rPr lang="en-US" sz="1600" dirty="0">
                          <a:latin typeface="Times New Roman" panose="02020603050405020304" pitchFamily="18" charset="0"/>
                          <a:cs typeface="Times New Roman" panose="02020603050405020304" pitchFamily="18" charset="0"/>
                        </a:rPr>
                        <a:t>It deals with the use of neural networks for estimation of deceleration model parameters for the adaptive cruise control unit. The article describes the basic functionality of adaptive cruise control and creates a mathematical model of braking, which is one of the basic functions of adaptive cruise control. Furthermore, an analysis of the influences acting in the braking process is performed, the most significant of which are used in the design of deceleration prediction for the adaptive cruise control unit using neural networks.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4247266"/>
                  </a:ext>
                </a:extLst>
              </a:tr>
              <a:tr h="2604650">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2021</a:t>
                      </a:r>
                    </a:p>
                  </a:txBody>
                  <a:tcPr/>
                </a:tc>
                <a:tc>
                  <a:txBody>
                    <a:bodyPr/>
                    <a:lstStyle/>
                    <a:p>
                      <a:pPr algn="just"/>
                      <a:r>
                        <a:rPr lang="en-US" sz="1600" dirty="0">
                          <a:latin typeface="Times New Roman" panose="02020603050405020304" pitchFamily="18" charset="0"/>
                          <a:cs typeface="Times New Roman" panose="02020603050405020304" pitchFamily="18" charset="0"/>
                        </a:rPr>
                        <a:t>Automatic Brake Assist during Traffic Light/ Sign Detection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This paper introduces the real time traffic sign / light detecting system using CNN . With this approach they were be able to recognize different kinds of traffic lights / signs and with their output , they actuate the braking system. This approach is mainly based on 1) implementation of the automatic brake actuating system based on output which will be generated from sensors used for detecting various traffic lights / signs, when the driver can’t apply brakes. 2) Automatic throttle controlling system during detecting the signals like (40 km speed limit, hospital ahead, school ahead etc.)</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4121476"/>
                  </a:ext>
                </a:extLst>
              </a:tr>
            </a:tbl>
          </a:graphicData>
        </a:graphic>
      </p:graphicFrame>
      <p:sp>
        <p:nvSpPr>
          <p:cNvPr id="10" name="Date Placeholder 5">
            <a:extLst>
              <a:ext uri="{FF2B5EF4-FFF2-40B4-BE49-F238E27FC236}">
                <a16:creationId xmlns:a16="http://schemas.microsoft.com/office/drawing/2014/main" id="{55DC6971-2307-413D-A721-6655260DEDDA}"/>
              </a:ext>
            </a:extLst>
          </p:cNvPr>
          <p:cNvSpPr txBox="1">
            <a:spLocks/>
          </p:cNvSpPr>
          <p:nvPr/>
        </p:nvSpPr>
        <p:spPr>
          <a:xfrm>
            <a:off x="4953593" y="6356350"/>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422275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E1AABA-B505-42BB-B056-553102F1195B}"/>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04FA5C4B-DADD-416D-A6EB-FD8DEEA46791}"/>
              </a:ext>
            </a:extLst>
          </p:cNvPr>
          <p:cNvSpPr>
            <a:spLocks noGrp="1"/>
          </p:cNvSpPr>
          <p:nvPr>
            <p:ph type="sldNum" sz="quarter" idx="12"/>
          </p:nvPr>
        </p:nvSpPr>
        <p:spPr/>
        <p:txBody>
          <a:bodyPr/>
          <a:lstStyle/>
          <a:p>
            <a:fld id="{2F050512-D934-43CA-A84A-C366EABA9236}" type="slidenum">
              <a:rPr lang="en-US" smtClean="0"/>
              <a:t>6</a:t>
            </a:fld>
            <a:r>
              <a:rPr lang="en-US" dirty="0"/>
              <a:t>/14</a:t>
            </a:r>
          </a:p>
        </p:txBody>
      </p:sp>
      <p:sp>
        <p:nvSpPr>
          <p:cNvPr id="8" name="Date Placeholder 5">
            <a:extLst>
              <a:ext uri="{FF2B5EF4-FFF2-40B4-BE49-F238E27FC236}">
                <a16:creationId xmlns:a16="http://schemas.microsoft.com/office/drawing/2014/main" id="{EDBDFBAA-28EF-4DC0-B3D7-6512B6523410}"/>
              </a:ext>
            </a:extLst>
          </p:cNvPr>
          <p:cNvSpPr txBox="1">
            <a:spLocks/>
          </p:cNvSpPr>
          <p:nvPr/>
        </p:nvSpPr>
        <p:spPr>
          <a:xfrm>
            <a:off x="5025512"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graphicFrame>
        <p:nvGraphicFramePr>
          <p:cNvPr id="11" name="Table 10">
            <a:extLst>
              <a:ext uri="{FF2B5EF4-FFF2-40B4-BE49-F238E27FC236}">
                <a16:creationId xmlns:a16="http://schemas.microsoft.com/office/drawing/2014/main" id="{19020422-BD06-427A-97D3-226FADA6A07D}"/>
              </a:ext>
            </a:extLst>
          </p:cNvPr>
          <p:cNvGraphicFramePr>
            <a:graphicFrameLocks noGrp="1"/>
          </p:cNvGraphicFramePr>
          <p:nvPr>
            <p:extLst>
              <p:ext uri="{D42A27DB-BD31-4B8C-83A1-F6EECF244321}">
                <p14:modId xmlns:p14="http://schemas.microsoft.com/office/powerpoint/2010/main" val="1788174549"/>
              </p:ext>
            </p:extLst>
          </p:nvPr>
        </p:nvGraphicFramePr>
        <p:xfrm>
          <a:off x="370724" y="499446"/>
          <a:ext cx="11485654" cy="5539364"/>
        </p:xfrm>
        <a:graphic>
          <a:graphicData uri="http://schemas.openxmlformats.org/drawingml/2006/table">
            <a:tbl>
              <a:tblPr firstRow="1" bandRow="1">
                <a:tableStyleId>{5C22544A-7EE6-4342-B048-85BDC9FD1C3A}</a:tableStyleId>
              </a:tblPr>
              <a:tblGrid>
                <a:gridCol w="2871414">
                  <a:extLst>
                    <a:ext uri="{9D8B030D-6E8A-4147-A177-3AD203B41FA5}">
                      <a16:colId xmlns:a16="http://schemas.microsoft.com/office/drawing/2014/main" val="2815124871"/>
                    </a:ext>
                  </a:extLst>
                </a:gridCol>
                <a:gridCol w="893939">
                  <a:extLst>
                    <a:ext uri="{9D8B030D-6E8A-4147-A177-3AD203B41FA5}">
                      <a16:colId xmlns:a16="http://schemas.microsoft.com/office/drawing/2014/main" val="2212465208"/>
                    </a:ext>
                  </a:extLst>
                </a:gridCol>
                <a:gridCol w="2308360">
                  <a:extLst>
                    <a:ext uri="{9D8B030D-6E8A-4147-A177-3AD203B41FA5}">
                      <a16:colId xmlns:a16="http://schemas.microsoft.com/office/drawing/2014/main" val="658393562"/>
                    </a:ext>
                  </a:extLst>
                </a:gridCol>
                <a:gridCol w="5411941">
                  <a:extLst>
                    <a:ext uri="{9D8B030D-6E8A-4147-A177-3AD203B41FA5}">
                      <a16:colId xmlns:a16="http://schemas.microsoft.com/office/drawing/2014/main" val="4060750070"/>
                    </a:ext>
                  </a:extLst>
                </a:gridCol>
              </a:tblGrid>
              <a:tr h="663181">
                <a:tc>
                  <a:txBody>
                    <a:bodyPr/>
                    <a:lstStyle/>
                    <a:p>
                      <a:pPr algn="ctr"/>
                      <a:r>
                        <a:rPr lang="en-US" sz="1600" b="0" dirty="0">
                          <a:latin typeface="Times New Roman" panose="02020603050405020304" pitchFamily="18" charset="0"/>
                          <a:cs typeface="Times New Roman" panose="02020603050405020304" pitchFamily="18" charset="0"/>
                        </a:rPr>
                        <a:t>Name of the author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Year</a:t>
                      </a: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Journal/</a:t>
                      </a:r>
                      <a:r>
                        <a:rPr lang="en-US" sz="1600" b="0" baseline="0" dirty="0">
                          <a:latin typeface="Times New Roman" panose="02020603050405020304" pitchFamily="18" charset="0"/>
                          <a:cs typeface="Times New Roman" panose="02020603050405020304" pitchFamily="18" charset="0"/>
                        </a:rPr>
                        <a:t> Paper/others</a:t>
                      </a:r>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ctr"/>
                      <a:r>
                        <a:rPr lang="en-US" sz="1600" b="0" dirty="0">
                          <a:latin typeface="Times New Roman" panose="02020603050405020304" pitchFamily="18" charset="0"/>
                          <a:cs typeface="Times New Roman" panose="02020603050405020304" pitchFamily="18" charset="0"/>
                        </a:rPr>
                        <a:t>Details &amp; Summary</a:t>
                      </a:r>
                    </a:p>
                  </a:txBody>
                  <a:tcPr marT="45721" marB="45721" anchor="ctr"/>
                </a:tc>
                <a:extLst>
                  <a:ext uri="{0D108BD9-81ED-4DB2-BD59-A6C34878D82A}">
                    <a16:rowId xmlns:a16="http://schemas.microsoft.com/office/drawing/2014/main" val="48644354"/>
                  </a:ext>
                </a:extLst>
              </a:tr>
              <a:tr h="2834021">
                <a:tc>
                  <a:txBody>
                    <a:bodyPr/>
                    <a:lstStyle/>
                    <a:p>
                      <a:pPr algn="just"/>
                      <a:r>
                        <a:rPr lang="en-US" sz="1600" dirty="0">
                          <a:latin typeface="Times New Roman" panose="02020603050405020304" pitchFamily="18" charset="0"/>
                          <a:cs typeface="Times New Roman" panose="02020603050405020304" pitchFamily="18" charset="0"/>
                        </a:rPr>
                        <a:t>Salameh A. </a:t>
                      </a:r>
                      <a:r>
                        <a:rPr lang="en-US" sz="1600" dirty="0" err="1">
                          <a:latin typeface="Times New Roman" panose="02020603050405020304" pitchFamily="18" charset="0"/>
                          <a:cs typeface="Times New Roman" panose="02020603050405020304" pitchFamily="18" charset="0"/>
                        </a:rPr>
                        <a:t>Sawalha</a:t>
                      </a:r>
                      <a:r>
                        <a:rPr lang="en-US" sz="1600" dirty="0">
                          <a:latin typeface="Times New Roman" panose="02020603050405020304" pitchFamily="18" charset="0"/>
                          <a:cs typeface="Times New Roman" panose="02020603050405020304" pitchFamily="18" charset="0"/>
                        </a:rPr>
                        <a:t> from Faulty of Engineering Technology, Al- Balqa Applied University- Jordan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latin typeface="Times New Roman" panose="02020603050405020304" pitchFamily="18" charset="0"/>
                          <a:cs typeface="Times New Roman" panose="02020603050405020304" pitchFamily="18" charset="0"/>
                        </a:rPr>
                        <a:t>2014</a:t>
                      </a:r>
                    </a:p>
                  </a:txBody>
                  <a:tcPr/>
                </a:tc>
                <a:tc>
                  <a:txBody>
                    <a:bodyPr/>
                    <a:lstStyle/>
                    <a:p>
                      <a:pPr algn="just"/>
                      <a:r>
                        <a:rPr lang="en-US" sz="1600" dirty="0">
                          <a:latin typeface="Times New Roman" panose="02020603050405020304" pitchFamily="18" charset="0"/>
                          <a:cs typeface="Times New Roman" panose="02020603050405020304" pitchFamily="18" charset="0"/>
                        </a:rPr>
                        <a:t>Vehicle Speed Control Equipped with Special Combinations, Brake System and Safe Distance Measurements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It is a system that aims to control vehicle's speed in accordance with the street and road speed limit. The system finds out the whereabouts of the vehicle then it identifies the allowed speed for that particular place. After this, it starts decreasing the speed gradually until it reaches the desirable limit. When the vehicle runs, The GPS finds the location of the vehicle then it sends the longitude and the latitude to the control unit to identify the speed limit of the street. If it has been found that the vehicle's speed exceeds the limit, a signal will be sent to the brake system to reduce the speed until it drops to the limits.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642878"/>
                  </a:ext>
                </a:extLst>
              </a:tr>
              <a:tr h="153446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Mariusz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Bojarski</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Ben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Firner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Flepp</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Larry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Jackel</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Urs</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Muller</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Karol </a:t>
                      </a:r>
                      <a:r>
                        <a:rPr lang="en-IN"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Zieba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and </a:t>
                      </a:r>
                      <a:r>
                        <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Davide Del Testa</a:t>
                      </a:r>
                      <a:endParaRPr lang="en-US" sz="1600" b="0" dirty="0">
                        <a:latin typeface="Times New Roman" panose="02020603050405020304" pitchFamily="18" charset="0"/>
                        <a:cs typeface="Times New Roman" panose="02020603050405020304" pitchFamily="18" charset="0"/>
                      </a:endParaRPr>
                    </a:p>
                    <a:p>
                      <a:pPr algn="just"/>
                      <a:endParaRPr lang="en-US" sz="1600" b="0" dirty="0">
                        <a:latin typeface="Times New Roman" panose="02020603050405020304" pitchFamily="18" charset="0"/>
                        <a:cs typeface="Times New Roman" panose="02020603050405020304" pitchFamily="18" charset="0"/>
                      </a:endParaRPr>
                    </a:p>
                  </a:txBody>
                  <a:tcPr marT="45721" marB="45721" anchor="ctr"/>
                </a:tc>
                <a:tc>
                  <a:txBody>
                    <a:bodyPr/>
                    <a:lstStyle/>
                    <a:p>
                      <a:pPr algn="just"/>
                      <a:r>
                        <a:rPr lang="en-US" sz="1600" b="0" dirty="0">
                          <a:latin typeface="Times New Roman" panose="02020603050405020304" pitchFamily="18" charset="0"/>
                          <a:cs typeface="Times New Roman" panose="02020603050405020304" pitchFamily="18" charset="0"/>
                        </a:rPr>
                        <a:t>2016</a:t>
                      </a:r>
                    </a:p>
                  </a:txBody>
                  <a:tcPr marT="45721" marB="45721" anchor="ctr"/>
                </a:tc>
                <a:tc>
                  <a:txBody>
                    <a:bodyPr/>
                    <a:lstStyle/>
                    <a:p>
                      <a:pPr algn="just" fontAlgn="base"/>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End-to-End Deep Learning for Self-Driving Cars</a:t>
                      </a:r>
                    </a:p>
                  </a:txBody>
                  <a:tcPr marT="45721" marB="45721" anchor="ctr"/>
                </a:tc>
                <a:tc>
                  <a:txBody>
                    <a:bodyPr/>
                    <a:lstStyle/>
                    <a:p>
                      <a:pPr algn="just"/>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article describes the use of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convolutional neural networks</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(CNNs) to map the raw pixels from a front-facing camera to the steering commands for a self-driving car. This powerful end-to-end approach means that with minimum training data from humans, the system learns to steer, with or without lane markings, on both local roads and highways. The system can also operate in areas with unclear visual guidance such as parking lots or unpaved roads</a:t>
                      </a:r>
                      <a:endParaRPr lang="en-US" sz="1600" b="0" dirty="0">
                        <a:latin typeface="Times New Roman" panose="02020603050405020304" pitchFamily="18" charset="0"/>
                        <a:cs typeface="Times New Roman" panose="02020603050405020304" pitchFamily="18" charset="0"/>
                      </a:endParaRPr>
                    </a:p>
                  </a:txBody>
                  <a:tcPr marT="45721" marB="45721" anchor="ctr"/>
                </a:tc>
                <a:extLst>
                  <a:ext uri="{0D108BD9-81ED-4DB2-BD59-A6C34878D82A}">
                    <a16:rowId xmlns:a16="http://schemas.microsoft.com/office/drawing/2014/main" val="3506606608"/>
                  </a:ext>
                </a:extLst>
              </a:tr>
            </a:tbl>
          </a:graphicData>
        </a:graphic>
      </p:graphicFrame>
    </p:spTree>
    <p:extLst>
      <p:ext uri="{BB962C8B-B14F-4D97-AF65-F5344CB8AC3E}">
        <p14:creationId xmlns:p14="http://schemas.microsoft.com/office/powerpoint/2010/main" val="162765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08A1-C69A-4197-8FB5-7AC42BC31F47}"/>
              </a:ext>
            </a:extLst>
          </p:cNvPr>
          <p:cNvSpPr>
            <a:spLocks noGrp="1"/>
          </p:cNvSpPr>
          <p:nvPr>
            <p:ph type="title"/>
          </p:nvPr>
        </p:nvSpPr>
        <p:spPr>
          <a:xfrm>
            <a:off x="838200" y="361758"/>
            <a:ext cx="9718634" cy="755752"/>
          </a:xfrm>
        </p:spPr>
        <p:txBody>
          <a:bodyPr>
            <a:normAutofit/>
          </a:bodyPr>
          <a:lstStyle/>
          <a:p>
            <a:pPr algn="ctr"/>
            <a:r>
              <a:rPr lang="en-IN" sz="4000" b="1" dirty="0">
                <a:latin typeface="Times New Roman" panose="02020603050405020304" pitchFamily="18" charset="0"/>
                <a:cs typeface="Times New Roman" panose="02020603050405020304" pitchFamily="18" charset="0"/>
              </a:rPr>
              <a:t>3. Objectives</a:t>
            </a:r>
            <a:endParaRPr lang="en-US" sz="4000" dirty="0"/>
          </a:p>
        </p:txBody>
      </p:sp>
      <p:sp>
        <p:nvSpPr>
          <p:cNvPr id="4" name="Date Placeholder 3">
            <a:extLst>
              <a:ext uri="{FF2B5EF4-FFF2-40B4-BE49-F238E27FC236}">
                <a16:creationId xmlns:a16="http://schemas.microsoft.com/office/drawing/2014/main" id="{4EFECDB9-C870-4D3F-904C-8EB9DE8F8002}"/>
              </a:ext>
            </a:extLst>
          </p:cNvPr>
          <p:cNvSpPr>
            <a:spLocks noGrp="1"/>
          </p:cNvSpPr>
          <p:nvPr>
            <p:ph type="dt" sz="half" idx="10"/>
          </p:nvPr>
        </p:nvSpPr>
        <p:spPr/>
        <p:txBody>
          <a:bodyPr/>
          <a:lstStyle/>
          <a:p>
            <a:r>
              <a:rPr lang="en-US" dirty="0"/>
              <a:t>16/05/2022</a:t>
            </a:r>
          </a:p>
        </p:txBody>
      </p:sp>
      <p:sp>
        <p:nvSpPr>
          <p:cNvPr id="5" name="Slide Number Placeholder 4">
            <a:extLst>
              <a:ext uri="{FF2B5EF4-FFF2-40B4-BE49-F238E27FC236}">
                <a16:creationId xmlns:a16="http://schemas.microsoft.com/office/drawing/2014/main" id="{782B5246-0E5C-4F18-BE13-60AD6AA421D0}"/>
              </a:ext>
            </a:extLst>
          </p:cNvPr>
          <p:cNvSpPr>
            <a:spLocks noGrp="1"/>
          </p:cNvSpPr>
          <p:nvPr>
            <p:ph type="sldNum" sz="quarter" idx="12"/>
          </p:nvPr>
        </p:nvSpPr>
        <p:spPr/>
        <p:txBody>
          <a:bodyPr/>
          <a:lstStyle/>
          <a:p>
            <a:fld id="{2F050512-D934-43CA-A84A-C366EABA9236}" type="slidenum">
              <a:rPr lang="en-US" smtClean="0"/>
              <a:t>7</a:t>
            </a:fld>
            <a:r>
              <a:rPr lang="en-US" dirty="0"/>
              <a:t>/14</a:t>
            </a:r>
          </a:p>
        </p:txBody>
      </p:sp>
      <p:graphicFrame>
        <p:nvGraphicFramePr>
          <p:cNvPr id="6" name="Table 6">
            <a:extLst>
              <a:ext uri="{FF2B5EF4-FFF2-40B4-BE49-F238E27FC236}">
                <a16:creationId xmlns:a16="http://schemas.microsoft.com/office/drawing/2014/main" id="{F959EB47-926E-4377-999E-C1B24A3CFF12}"/>
              </a:ext>
            </a:extLst>
          </p:cNvPr>
          <p:cNvGraphicFramePr>
            <a:graphicFrameLocks noGrp="1"/>
          </p:cNvGraphicFramePr>
          <p:nvPr>
            <p:extLst>
              <p:ext uri="{D42A27DB-BD31-4B8C-83A1-F6EECF244321}">
                <p14:modId xmlns:p14="http://schemas.microsoft.com/office/powerpoint/2010/main" val="1529183338"/>
              </p:ext>
            </p:extLst>
          </p:nvPr>
        </p:nvGraphicFramePr>
        <p:xfrm>
          <a:off x="1210867" y="1931541"/>
          <a:ext cx="10142933" cy="3156850"/>
        </p:xfrm>
        <a:graphic>
          <a:graphicData uri="http://schemas.openxmlformats.org/drawingml/2006/table">
            <a:tbl>
              <a:tblPr firstRow="1" bandRow="1">
                <a:tableStyleId>{5940675A-B579-460E-94D1-54222C63F5DA}</a:tableStyleId>
              </a:tblPr>
              <a:tblGrid>
                <a:gridCol w="830188">
                  <a:extLst>
                    <a:ext uri="{9D8B030D-6E8A-4147-A177-3AD203B41FA5}">
                      <a16:colId xmlns:a16="http://schemas.microsoft.com/office/drawing/2014/main" val="2901258240"/>
                    </a:ext>
                  </a:extLst>
                </a:gridCol>
                <a:gridCol w="9312745">
                  <a:extLst>
                    <a:ext uri="{9D8B030D-6E8A-4147-A177-3AD203B41FA5}">
                      <a16:colId xmlns:a16="http://schemas.microsoft.com/office/drawing/2014/main" val="3893910308"/>
                    </a:ext>
                  </a:extLst>
                </a:gridCol>
              </a:tblGrid>
              <a:tr h="59171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Objective</a:t>
                      </a: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s</a:t>
                      </a:r>
                    </a:p>
                  </a:txBody>
                  <a:tcPr anchor="ctr">
                    <a:solidFill>
                      <a:schemeClr val="accent4">
                        <a:lumMod val="20000"/>
                        <a:lumOff val="80000"/>
                      </a:schemeClr>
                    </a:solidFill>
                  </a:tcPr>
                </a:tc>
                <a:tc hMerge="1">
                  <a:txBody>
                    <a:bodyPr/>
                    <a:lstStyle/>
                    <a:p>
                      <a:endParaRPr lang="en-US" sz="2000" dirty="0"/>
                    </a:p>
                  </a:txBody>
                  <a:tcPr/>
                </a:tc>
                <a:extLst>
                  <a:ext uri="{0D108BD9-81ED-4DB2-BD59-A6C34878D82A}">
                    <a16:rowId xmlns:a16="http://schemas.microsoft.com/office/drawing/2014/main" val="1228202287"/>
                  </a:ext>
                </a:extLst>
              </a:tr>
              <a:tr h="6672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To develop control system for speed control based on Deep Neural Network </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2440720764"/>
                  </a:ext>
                </a:extLst>
              </a:tr>
              <a:tr h="6776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To provide s</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afety and stress-free driving atmosphere to the passengers</a:t>
                      </a:r>
                      <a:endParaRPr lang="en-IN" sz="16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3381740726"/>
                  </a:ext>
                </a:extLst>
              </a:tr>
              <a:tr h="6572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3</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To save lives and reduce the amount of property damage that occurs during an accident</a:t>
                      </a:r>
                    </a:p>
                  </a:txBody>
                  <a:tcPr>
                    <a:solidFill>
                      <a:schemeClr val="accent6">
                        <a:lumMod val="20000"/>
                        <a:lumOff val="80000"/>
                      </a:schemeClr>
                    </a:solidFill>
                  </a:tcPr>
                </a:tc>
                <a:extLst>
                  <a:ext uri="{0D108BD9-81ED-4DB2-BD59-A6C34878D82A}">
                    <a16:rowId xmlns:a16="http://schemas.microsoft.com/office/drawing/2014/main" val="2187662842"/>
                  </a:ext>
                </a:extLst>
              </a:tr>
              <a:tr h="563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solidFill>
                      <a:schemeClr val="accent6">
                        <a:lumMod val="20000"/>
                        <a:lumOff val="80000"/>
                      </a:schemeClr>
                    </a:solidFill>
                  </a:tcPr>
                </a:tc>
                <a:tc>
                  <a:txBody>
                    <a:bodyPr/>
                    <a:lstStyle/>
                    <a:p>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To provide the intelligence in the braking and speed control system</a:t>
                      </a:r>
                    </a:p>
                  </a:txBody>
                  <a:tcPr>
                    <a:solidFill>
                      <a:schemeClr val="accent6">
                        <a:lumMod val="20000"/>
                        <a:lumOff val="80000"/>
                      </a:schemeClr>
                    </a:solidFill>
                  </a:tcPr>
                </a:tc>
                <a:extLst>
                  <a:ext uri="{0D108BD9-81ED-4DB2-BD59-A6C34878D82A}">
                    <a16:rowId xmlns:a16="http://schemas.microsoft.com/office/drawing/2014/main" val="1520456931"/>
                  </a:ext>
                </a:extLst>
              </a:tr>
            </a:tbl>
          </a:graphicData>
        </a:graphic>
      </p:graphicFrame>
      <p:sp>
        <p:nvSpPr>
          <p:cNvPr id="10" name="Date Placeholder 5">
            <a:extLst>
              <a:ext uri="{FF2B5EF4-FFF2-40B4-BE49-F238E27FC236}">
                <a16:creationId xmlns:a16="http://schemas.microsoft.com/office/drawing/2014/main" id="{051AAC1F-C7E3-48BC-A580-F67829B596DA}"/>
              </a:ext>
            </a:extLst>
          </p:cNvPr>
          <p:cNvSpPr txBox="1">
            <a:spLocks/>
          </p:cNvSpPr>
          <p:nvPr/>
        </p:nvSpPr>
        <p:spPr>
          <a:xfrm>
            <a:off x="5025512" y="6356349"/>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spTree>
    <p:extLst>
      <p:ext uri="{BB962C8B-B14F-4D97-AF65-F5344CB8AC3E}">
        <p14:creationId xmlns:p14="http://schemas.microsoft.com/office/powerpoint/2010/main" val="48389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80BF-30D0-4690-B402-B18AAB5ABA46}"/>
              </a:ext>
            </a:extLst>
          </p:cNvPr>
          <p:cNvSpPr>
            <a:spLocks noGrp="1"/>
          </p:cNvSpPr>
          <p:nvPr>
            <p:ph type="title"/>
          </p:nvPr>
        </p:nvSpPr>
        <p:spPr>
          <a:xfrm>
            <a:off x="838200" y="365125"/>
            <a:ext cx="10515600" cy="932733"/>
          </a:xfrm>
        </p:spPr>
        <p:txBody>
          <a:bodyPr>
            <a:normAutofit/>
          </a:bodyPr>
          <a:lstStyle/>
          <a:p>
            <a:pPr algn="ctr"/>
            <a:r>
              <a:rPr lang="en-IN" sz="4000" b="1" dirty="0">
                <a:latin typeface="Times New Roman" panose="02020603050405020304" pitchFamily="18" charset="0"/>
                <a:cs typeface="Times New Roman" panose="02020603050405020304" pitchFamily="18" charset="0"/>
              </a:rPr>
              <a:t>4. Methodology &amp; Work Done</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345C69F-33F2-45A1-8449-4D6B42FDB645}"/>
              </a:ext>
            </a:extLst>
          </p:cNvPr>
          <p:cNvSpPr>
            <a:spLocks noGrp="1"/>
          </p:cNvSpPr>
          <p:nvPr>
            <p:ph type="dt" sz="half" idx="10"/>
          </p:nvPr>
        </p:nvSpPr>
        <p:spPr>
          <a:xfrm>
            <a:off x="666982" y="6289078"/>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EFF8DE83-B5DF-4333-BC04-8229CB22EE56}"/>
              </a:ext>
            </a:extLst>
          </p:cNvPr>
          <p:cNvSpPr>
            <a:spLocks noGrp="1"/>
          </p:cNvSpPr>
          <p:nvPr>
            <p:ph type="sldNum" sz="quarter" idx="12"/>
          </p:nvPr>
        </p:nvSpPr>
        <p:spPr>
          <a:xfrm>
            <a:off x="8631148" y="6289076"/>
            <a:ext cx="2743200" cy="365125"/>
          </a:xfrm>
        </p:spPr>
        <p:txBody>
          <a:bodyPr/>
          <a:lstStyle/>
          <a:p>
            <a:fld id="{2F050512-D934-43CA-A84A-C366EABA9236}" type="slidenum">
              <a:rPr lang="en-US" smtClean="0"/>
              <a:t>8</a:t>
            </a:fld>
            <a:r>
              <a:rPr lang="en-US" dirty="0"/>
              <a:t>/14</a:t>
            </a:r>
          </a:p>
        </p:txBody>
      </p:sp>
      <p:sp>
        <p:nvSpPr>
          <p:cNvPr id="6" name="Date Placeholder 5">
            <a:extLst>
              <a:ext uri="{FF2B5EF4-FFF2-40B4-BE49-F238E27FC236}">
                <a16:creationId xmlns:a16="http://schemas.microsoft.com/office/drawing/2014/main" id="{D5D0966A-F9C7-4063-A552-A762834EAEAC}"/>
              </a:ext>
            </a:extLst>
          </p:cNvPr>
          <p:cNvSpPr txBox="1">
            <a:spLocks/>
          </p:cNvSpPr>
          <p:nvPr/>
        </p:nvSpPr>
        <p:spPr>
          <a:xfrm>
            <a:off x="4695717" y="6289077"/>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8" name="Picture 7">
            <a:extLst>
              <a:ext uri="{FF2B5EF4-FFF2-40B4-BE49-F238E27FC236}">
                <a16:creationId xmlns:a16="http://schemas.microsoft.com/office/drawing/2014/main" id="{0F6C30A5-CF43-4DA6-8200-87ED90229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512" y="1414326"/>
            <a:ext cx="3009900" cy="4292967"/>
          </a:xfrm>
          <a:prstGeom prst="rect">
            <a:avLst/>
          </a:prstGeom>
        </p:spPr>
      </p:pic>
      <p:sp>
        <p:nvSpPr>
          <p:cNvPr id="9" name="TextBox 8">
            <a:extLst>
              <a:ext uri="{FF2B5EF4-FFF2-40B4-BE49-F238E27FC236}">
                <a16:creationId xmlns:a16="http://schemas.microsoft.com/office/drawing/2014/main" id="{B050B45B-7389-440B-A925-DD911298AE81}"/>
              </a:ext>
            </a:extLst>
          </p:cNvPr>
          <p:cNvSpPr txBox="1"/>
          <p:nvPr/>
        </p:nvSpPr>
        <p:spPr>
          <a:xfrm>
            <a:off x="934948" y="4563514"/>
            <a:ext cx="4232953" cy="584775"/>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Model and architecture</a:t>
            </a:r>
          </a:p>
        </p:txBody>
      </p:sp>
      <p:sp>
        <p:nvSpPr>
          <p:cNvPr id="10" name="TextBox 9">
            <a:extLst>
              <a:ext uri="{FF2B5EF4-FFF2-40B4-BE49-F238E27FC236}">
                <a16:creationId xmlns:a16="http://schemas.microsoft.com/office/drawing/2014/main" id="{8289D93A-4922-4A9C-9A30-440856DF3D8E}"/>
              </a:ext>
            </a:extLst>
          </p:cNvPr>
          <p:cNvSpPr txBox="1"/>
          <p:nvPr/>
        </p:nvSpPr>
        <p:spPr>
          <a:xfrm>
            <a:off x="7801512" y="5844296"/>
            <a:ext cx="2312877"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1.1.1 Model Architecture</a:t>
            </a:r>
          </a:p>
        </p:txBody>
      </p:sp>
      <p:sp>
        <p:nvSpPr>
          <p:cNvPr id="11" name="TextBox 10">
            <a:extLst>
              <a:ext uri="{FF2B5EF4-FFF2-40B4-BE49-F238E27FC236}">
                <a16:creationId xmlns:a16="http://schemas.microsoft.com/office/drawing/2014/main" id="{7A45C249-1F96-48A9-A4D6-40B8C59A7D49}"/>
              </a:ext>
            </a:extLst>
          </p:cNvPr>
          <p:cNvSpPr txBox="1"/>
          <p:nvPr/>
        </p:nvSpPr>
        <p:spPr>
          <a:xfrm>
            <a:off x="934948" y="1655114"/>
            <a:ext cx="5774077" cy="2951064"/>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Steps involved in the process,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Collect the environment data using Camera sensor</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Pre-processed the collected image</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Feed pre-processed image to the AI model</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Maintain / reduce / increase the speed as predicted by the model</a:t>
            </a:r>
          </a:p>
          <a:p>
            <a:pPr marL="342900" indent="-342900">
              <a:lnSpc>
                <a:spcPct val="150000"/>
              </a:lnSpc>
              <a:buAutoNum type="arabicPeriod"/>
            </a:pP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103878D-256D-4639-90CD-CC00F47B086A}"/>
              </a:ext>
            </a:extLst>
          </p:cNvPr>
          <p:cNvSpPr txBox="1"/>
          <p:nvPr/>
        </p:nvSpPr>
        <p:spPr>
          <a:xfrm>
            <a:off x="934948" y="4407613"/>
            <a:ext cx="244813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Key elements,</a:t>
            </a:r>
          </a:p>
        </p:txBody>
      </p:sp>
    </p:spTree>
    <p:extLst>
      <p:ext uri="{BB962C8B-B14F-4D97-AF65-F5344CB8AC3E}">
        <p14:creationId xmlns:p14="http://schemas.microsoft.com/office/powerpoint/2010/main" val="297824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DEC092-7B24-4D33-94BF-FAA02658596F}"/>
              </a:ext>
            </a:extLst>
          </p:cNvPr>
          <p:cNvSpPr>
            <a:spLocks noGrp="1"/>
          </p:cNvSpPr>
          <p:nvPr>
            <p:ph type="dt" sz="half" idx="10"/>
          </p:nvPr>
        </p:nvSpPr>
        <p:spPr>
          <a:xfrm>
            <a:off x="642991" y="6310311"/>
            <a:ext cx="2743200" cy="365125"/>
          </a:xfrm>
        </p:spPr>
        <p:txBody>
          <a:bodyPr/>
          <a:lstStyle/>
          <a:p>
            <a:r>
              <a:rPr lang="en-US" dirty="0"/>
              <a:t>16/05/2022</a:t>
            </a:r>
          </a:p>
        </p:txBody>
      </p:sp>
      <p:sp>
        <p:nvSpPr>
          <p:cNvPr id="5" name="Slide Number Placeholder 4">
            <a:extLst>
              <a:ext uri="{FF2B5EF4-FFF2-40B4-BE49-F238E27FC236}">
                <a16:creationId xmlns:a16="http://schemas.microsoft.com/office/drawing/2014/main" id="{08F34CE7-5277-4E18-8818-74007F19A354}"/>
              </a:ext>
            </a:extLst>
          </p:cNvPr>
          <p:cNvSpPr>
            <a:spLocks noGrp="1"/>
          </p:cNvSpPr>
          <p:nvPr>
            <p:ph type="sldNum" sz="quarter" idx="12"/>
          </p:nvPr>
        </p:nvSpPr>
        <p:spPr>
          <a:xfrm>
            <a:off x="8610600" y="6306957"/>
            <a:ext cx="2743200" cy="365125"/>
          </a:xfrm>
        </p:spPr>
        <p:txBody>
          <a:bodyPr/>
          <a:lstStyle/>
          <a:p>
            <a:fld id="{2F050512-D934-43CA-A84A-C366EABA9236}" type="slidenum">
              <a:rPr lang="en-US" smtClean="0"/>
              <a:t>9</a:t>
            </a:fld>
            <a:r>
              <a:rPr lang="en-US" dirty="0"/>
              <a:t>/14</a:t>
            </a:r>
          </a:p>
        </p:txBody>
      </p:sp>
      <p:sp>
        <p:nvSpPr>
          <p:cNvPr id="10" name="Date Placeholder 5">
            <a:extLst>
              <a:ext uri="{FF2B5EF4-FFF2-40B4-BE49-F238E27FC236}">
                <a16:creationId xmlns:a16="http://schemas.microsoft.com/office/drawing/2014/main" id="{7BFAA9AC-5D66-4798-AFD9-EA6C76181285}"/>
              </a:ext>
            </a:extLst>
          </p:cNvPr>
          <p:cNvSpPr txBox="1">
            <a:spLocks/>
          </p:cNvSpPr>
          <p:nvPr/>
        </p:nvSpPr>
        <p:spPr>
          <a:xfrm>
            <a:off x="4855825" y="6306958"/>
            <a:ext cx="30099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Dept. of Mechanical Eng. NMAMIT</a:t>
            </a:r>
          </a:p>
        </p:txBody>
      </p:sp>
      <p:pic>
        <p:nvPicPr>
          <p:cNvPr id="6" name="Picture 5">
            <a:extLst>
              <a:ext uri="{FF2B5EF4-FFF2-40B4-BE49-F238E27FC236}">
                <a16:creationId xmlns:a16="http://schemas.microsoft.com/office/drawing/2014/main" id="{6832FD1E-CC53-4E6A-B23C-AB0BA4E9F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78" y="340293"/>
            <a:ext cx="1976746" cy="1906684"/>
          </a:xfrm>
          <a:prstGeom prst="rect">
            <a:avLst/>
          </a:prstGeom>
        </p:spPr>
      </p:pic>
      <p:pic>
        <p:nvPicPr>
          <p:cNvPr id="21" name="Picture 20">
            <a:extLst>
              <a:ext uri="{FF2B5EF4-FFF2-40B4-BE49-F238E27FC236}">
                <a16:creationId xmlns:a16="http://schemas.microsoft.com/office/drawing/2014/main" id="{D676909C-3CC6-4152-9819-A59D57EB0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091" y="235816"/>
            <a:ext cx="2743200" cy="200264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0617CD-5051-4856-83CF-78812D9D2D2B}"/>
                  </a:ext>
                </a:extLst>
              </p:cNvPr>
              <p:cNvSpPr txBox="1"/>
              <p:nvPr/>
            </p:nvSpPr>
            <p:spPr>
              <a:xfrm>
                <a:off x="3331472" y="2369340"/>
                <a:ext cx="38733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𝐹𝑖𝑔</m:t>
                      </m:r>
                      <m:r>
                        <a:rPr lang="en-IN" sz="1400" b="0" i="1" smtClean="0">
                          <a:latin typeface="Cambria Math" panose="02040503050406030204" pitchFamily="18" charset="0"/>
                        </a:rPr>
                        <m:t>. 1.1.1  3×3 </m:t>
                      </m:r>
                      <m:r>
                        <a:rPr lang="en-IN" sz="1400" b="0" i="1" smtClean="0">
                          <a:latin typeface="Cambria Math" panose="02040503050406030204" pitchFamily="18" charset="0"/>
                          <a:ea typeface="Cambria Math" panose="02040503050406030204" pitchFamily="18" charset="0"/>
                        </a:rPr>
                        <m:t>𝐾𝑒𝑟𝑛𝑒𝑙</m:t>
                      </m:r>
                      <m:r>
                        <a:rPr lang="en-IN" sz="1400" b="0" i="1" smtClean="0">
                          <a:latin typeface="Cambria Math" panose="02040503050406030204" pitchFamily="18" charset="0"/>
                          <a:ea typeface="Cambria Math" panose="02040503050406030204" pitchFamily="18" charset="0"/>
                        </a:rPr>
                        <m:t> </m:t>
                      </m:r>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B80617CD-5051-4856-83CF-78812D9D2D2B}"/>
                  </a:ext>
                </a:extLst>
              </p:cNvPr>
              <p:cNvSpPr txBox="1">
                <a:spLocks noRot="1" noChangeAspect="1" noMove="1" noResize="1" noEditPoints="1" noAdjustHandles="1" noChangeArrowheads="1" noChangeShapeType="1" noTextEdit="1"/>
              </p:cNvSpPr>
              <p:nvPr/>
            </p:nvSpPr>
            <p:spPr>
              <a:xfrm>
                <a:off x="3331472" y="2369340"/>
                <a:ext cx="3873357" cy="307777"/>
              </a:xfrm>
              <a:prstGeom prst="rect">
                <a:avLst/>
              </a:prstGeom>
              <a:blipFill>
                <a:blip r:embed="rId4"/>
                <a:stretch>
                  <a:fillRect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B8652D-7DD3-4D59-8694-F025F0813405}"/>
                  </a:ext>
                </a:extLst>
              </p:cNvPr>
              <p:cNvSpPr txBox="1"/>
              <p:nvPr/>
            </p:nvSpPr>
            <p:spPr>
              <a:xfrm>
                <a:off x="7427932" y="2318060"/>
                <a:ext cx="3263517" cy="307777"/>
              </a:xfrm>
              <a:prstGeom prst="rect">
                <a:avLst/>
              </a:prstGeom>
              <a:noFill/>
            </p:spPr>
            <p:txBody>
              <a:bodyPr wrap="square" rtlCol="0">
                <a:spAutoFit/>
              </a:bodyPr>
              <a:lstStyle/>
              <a:p>
                <a:pPr algn="ctr"/>
                <a:r>
                  <a:rPr lang="en-IN" sz="1400" i="1" dirty="0">
                    <a:latin typeface="Times New Roman" panose="02020603050405020304" pitchFamily="18" charset="0"/>
                    <a:ea typeface="Cambria Math" panose="02040503050406030204" pitchFamily="18" charset="0"/>
                    <a:cs typeface="Times New Roman" panose="02020603050405020304" pitchFamily="18" charset="0"/>
                  </a:rPr>
                  <a:t>Fig. 1.2.2 Convolution</a:t>
                </a:r>
                <a14:m>
                  <m:oMath xmlns:m="http://schemas.openxmlformats.org/officeDocument/2006/math">
                    <m:r>
                      <a:rPr lang="en-IN" sz="1400" b="0" i="1" smtClean="0">
                        <a:latin typeface="Cambria Math" panose="02040503050406030204" pitchFamily="18" charset="0"/>
                        <a:ea typeface="Cambria Math" panose="02040503050406030204" pitchFamily="18" charset="0"/>
                      </a:rPr>
                      <m:t> </m:t>
                    </m:r>
                  </m:oMath>
                </a14:m>
                <a:endParaRPr lang="en-IN" sz="1400" i="1"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FCB8652D-7DD3-4D59-8694-F025F0813405}"/>
                  </a:ext>
                </a:extLst>
              </p:cNvPr>
              <p:cNvSpPr txBox="1">
                <a:spLocks noRot="1" noChangeAspect="1" noMove="1" noResize="1" noEditPoints="1" noAdjustHandles="1" noChangeArrowheads="1" noChangeShapeType="1" noTextEdit="1"/>
              </p:cNvSpPr>
              <p:nvPr/>
            </p:nvSpPr>
            <p:spPr>
              <a:xfrm>
                <a:off x="7427932" y="2318060"/>
                <a:ext cx="3263517" cy="307777"/>
              </a:xfrm>
              <a:prstGeom prst="rect">
                <a:avLst/>
              </a:prstGeom>
              <a:blipFill>
                <a:blip r:embed="rId5"/>
                <a:stretch>
                  <a:fillRect t="-1961" b="-19608"/>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B9D41773-F1F4-41A5-93E2-885EC72B2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693" y="3169065"/>
            <a:ext cx="3771900" cy="2400300"/>
          </a:xfrm>
          <a:prstGeom prst="rect">
            <a:avLst/>
          </a:prstGeom>
        </p:spPr>
      </p:pic>
      <p:pic>
        <p:nvPicPr>
          <p:cNvPr id="8" name="Picture 7">
            <a:extLst>
              <a:ext uri="{FF2B5EF4-FFF2-40B4-BE49-F238E27FC236}">
                <a16:creationId xmlns:a16="http://schemas.microsoft.com/office/drawing/2014/main" id="{06BAF81D-C5D0-4B46-B912-B9D82F9100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068" y="3058514"/>
            <a:ext cx="3496811" cy="2479881"/>
          </a:xfrm>
          <a:prstGeom prst="rect">
            <a:avLst/>
          </a:prstGeom>
        </p:spPr>
      </p:pic>
      <p:sp>
        <p:nvSpPr>
          <p:cNvPr id="2" name="TextBox 1">
            <a:extLst>
              <a:ext uri="{FF2B5EF4-FFF2-40B4-BE49-F238E27FC236}">
                <a16:creationId xmlns:a16="http://schemas.microsoft.com/office/drawing/2014/main" id="{4C61D112-F971-4C1F-9878-D2E8F889C480}"/>
              </a:ext>
            </a:extLst>
          </p:cNvPr>
          <p:cNvSpPr txBox="1"/>
          <p:nvPr/>
        </p:nvSpPr>
        <p:spPr>
          <a:xfrm>
            <a:off x="830693" y="747828"/>
            <a:ext cx="2374240" cy="1156086"/>
          </a:xfrm>
          <a:prstGeom prst="rect">
            <a:avLst/>
          </a:prstGeom>
          <a:noFill/>
        </p:spPr>
        <p:txBody>
          <a:bodyPr wrap="none" rtlCol="0">
            <a:spAutoFit/>
          </a:bodyPr>
          <a:lstStyle/>
          <a:p>
            <a:pPr>
              <a:lnSpc>
                <a:spcPct val="150000"/>
              </a:lnSpc>
            </a:pPr>
            <a:r>
              <a:rPr lang="en-IN" sz="1600" dirty="0">
                <a:latin typeface="Times New Roman" panose="02020603050405020304" pitchFamily="18" charset="0"/>
                <a:cs typeface="Times New Roman" panose="02020603050405020304" pitchFamily="18" charset="0"/>
              </a:rPr>
              <a:t>2. Convolution </a:t>
            </a:r>
          </a:p>
          <a:p>
            <a:pPr>
              <a:lnSpc>
                <a:spcPct val="150000"/>
              </a:lnSpc>
            </a:pPr>
            <a:r>
              <a:rPr lang="en-IN" sz="1600" dirty="0">
                <a:latin typeface="Times New Roman" panose="02020603050405020304" pitchFamily="18" charset="0"/>
                <a:cs typeface="Times New Roman" panose="02020603050405020304" pitchFamily="18" charset="0"/>
              </a:rPr>
              <a:t>3. Activation function</a:t>
            </a:r>
          </a:p>
          <a:p>
            <a:pPr>
              <a:lnSpc>
                <a:spcPct val="150000"/>
              </a:lnSpc>
            </a:pPr>
            <a:r>
              <a:rPr lang="en-IN" sz="1600" dirty="0">
                <a:latin typeface="Times New Roman" panose="02020603050405020304" pitchFamily="18" charset="0"/>
                <a:cs typeface="Times New Roman" panose="02020603050405020304" pitchFamily="18" charset="0"/>
              </a:rPr>
              <a:t>4. Optimization Algorithm</a:t>
            </a:r>
          </a:p>
        </p:txBody>
      </p:sp>
      <p:sp>
        <p:nvSpPr>
          <p:cNvPr id="7" name="TextBox 6">
            <a:extLst>
              <a:ext uri="{FF2B5EF4-FFF2-40B4-BE49-F238E27FC236}">
                <a16:creationId xmlns:a16="http://schemas.microsoft.com/office/drawing/2014/main" id="{8EE4B073-B5A1-497C-81BE-D5C7274172B5}"/>
              </a:ext>
            </a:extLst>
          </p:cNvPr>
          <p:cNvSpPr txBox="1"/>
          <p:nvPr/>
        </p:nvSpPr>
        <p:spPr>
          <a:xfrm>
            <a:off x="1463045" y="5478172"/>
            <a:ext cx="2816733"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1.3.1 </a:t>
            </a:r>
            <a:r>
              <a:rPr lang="en-IN" sz="1400" i="1" dirty="0" err="1">
                <a:latin typeface="Times New Roman" panose="02020603050405020304" pitchFamily="18" charset="0"/>
                <a:cs typeface="Times New Roman" panose="02020603050405020304" pitchFamily="18" charset="0"/>
              </a:rPr>
              <a:t>ReLU</a:t>
            </a:r>
            <a:r>
              <a:rPr lang="en-IN" sz="1400" i="1" dirty="0">
                <a:latin typeface="Times New Roman" panose="02020603050405020304" pitchFamily="18" charset="0"/>
                <a:cs typeface="Times New Roman" panose="02020603050405020304" pitchFamily="18" charset="0"/>
              </a:rPr>
              <a:t> Activation Function</a:t>
            </a:r>
          </a:p>
        </p:txBody>
      </p:sp>
      <p:sp>
        <p:nvSpPr>
          <p:cNvPr id="9" name="TextBox 8">
            <a:extLst>
              <a:ext uri="{FF2B5EF4-FFF2-40B4-BE49-F238E27FC236}">
                <a16:creationId xmlns:a16="http://schemas.microsoft.com/office/drawing/2014/main" id="{87D63DD0-269E-4F62-94EF-FA6AC538C1F6}"/>
              </a:ext>
            </a:extLst>
          </p:cNvPr>
          <p:cNvSpPr txBox="1"/>
          <p:nvPr/>
        </p:nvSpPr>
        <p:spPr>
          <a:xfrm>
            <a:off x="7204829" y="5489784"/>
            <a:ext cx="3733714" cy="307777"/>
          </a:xfrm>
          <a:prstGeom prst="rect">
            <a:avLst/>
          </a:prstGeom>
          <a:noFill/>
        </p:spPr>
        <p:txBody>
          <a:bodyPr wrap="none" rtlCol="0">
            <a:spAutoFit/>
          </a:bodyPr>
          <a:lstStyle/>
          <a:p>
            <a:r>
              <a:rPr lang="en-IN" sz="1400" i="1" dirty="0">
                <a:latin typeface="Times New Roman" panose="02020603050405020304" pitchFamily="18" charset="0"/>
                <a:cs typeface="Times New Roman" panose="02020603050405020304" pitchFamily="18" charset="0"/>
              </a:rPr>
              <a:t>Fig. 1.4.1 Optimization algorithm characteristics</a:t>
            </a:r>
          </a:p>
        </p:txBody>
      </p:sp>
    </p:spTree>
    <p:extLst>
      <p:ext uri="{BB962C8B-B14F-4D97-AF65-F5344CB8AC3E}">
        <p14:creationId xmlns:p14="http://schemas.microsoft.com/office/powerpoint/2010/main" val="759012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1543</Words>
  <Application>Microsoft Office PowerPoint</Application>
  <PresentationFormat>Widescreen</PresentationFormat>
  <Paragraphs>184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 Math</vt:lpstr>
      <vt:lpstr>Tahoma</vt:lpstr>
      <vt:lpstr>Times New Roman</vt:lpstr>
      <vt:lpstr>Office Theme</vt:lpstr>
      <vt:lpstr>AUTOMATIC BRAKING AND SPEED CONTROL SYSTEM USING DEEP NEURAL NETWORKS</vt:lpstr>
      <vt:lpstr>PowerPoint Presentation</vt:lpstr>
      <vt:lpstr>1. Introduction</vt:lpstr>
      <vt:lpstr>2. Literature Review </vt:lpstr>
      <vt:lpstr>PowerPoint Presentation</vt:lpstr>
      <vt:lpstr>PowerPoint Presentation</vt:lpstr>
      <vt:lpstr>3. Objectives</vt:lpstr>
      <vt:lpstr>4. Methodology &amp; Work Done</vt:lpstr>
      <vt:lpstr>PowerPoint Presentation</vt:lpstr>
      <vt:lpstr>PowerPoint Presentation</vt:lpstr>
      <vt:lpstr>PowerPoint Presentation</vt:lpstr>
      <vt:lpstr>PowerPoint Presentation</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Title Mini Project Title Mini Project Title</dc:title>
  <dc:creator>Aneesh</dc:creator>
  <cp:lastModifiedBy>cheth</cp:lastModifiedBy>
  <cp:revision>72</cp:revision>
  <dcterms:created xsi:type="dcterms:W3CDTF">2021-04-07T10:20:01Z</dcterms:created>
  <dcterms:modified xsi:type="dcterms:W3CDTF">2022-05-17T13:27:02Z</dcterms:modified>
</cp:coreProperties>
</file>